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trictFirstAndLastChars="0" embedTrueTypeFonts="1" saveSubsetFonts="1" autoCompressPictures="0">
  <p:sldMasterIdLst>
    <p:sldMasterId id="2147483660" r:id="rId1"/>
    <p:sldMasterId id="2147483661" r:id="rId2"/>
  </p:sldMasterIdLst>
  <p:notesMasterIdLst>
    <p:notesMasterId r:id="rId28"/>
  </p:notesMasterIdLst>
  <p:sldIdLst>
    <p:sldId id="256" r:id="rId3"/>
    <p:sldId id="257" r:id="rId4"/>
    <p:sldId id="258" r:id="rId5"/>
    <p:sldId id="259" r:id="rId6"/>
    <p:sldId id="280"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Hong_Kong" TargetMode="External"/><Relationship Id="rId3" Type="http://schemas.openxmlformats.org/officeDocument/2006/relationships/hyperlink" Target="https://en.wikipedia.org/wiki/Renewable_energy" TargetMode="External"/><Relationship Id="rId7" Type="http://schemas.openxmlformats.org/officeDocument/2006/relationships/hyperlink" Target="https://en.wikipedia.org/w/index.php?title=Wave_Power_Renewables_Limited&amp;action=edit&amp;redlink=1"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Electrical_energy" TargetMode="External"/><Relationship Id="rId5" Type="http://schemas.openxmlformats.org/officeDocument/2006/relationships/hyperlink" Target="https://en.wikipedia.org/wiki/Wave_energy" TargetMode="External"/><Relationship Id="rId4" Type="http://schemas.openxmlformats.org/officeDocument/2006/relationships/hyperlink" Target="https://en.wikipedia.org/w/index.php?title=Energetech&amp;action=edit&amp;redlink=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Tov Westby - Oppfinner av «Storm Bøyen»– medgrunnlegger av børsnoterte Mamut ASA i 1994 som ble solgt til Visma ASA for 800 Mill. i 2011.</a:t>
            </a:r>
            <a:endParaRPr/>
          </a:p>
          <a:p>
            <a:pPr marL="0" lvl="0" indent="0" algn="l" rtl="0">
              <a:spcBef>
                <a:spcPts val="0"/>
              </a:spcBef>
              <a:spcAft>
                <a:spcPts val="0"/>
              </a:spcAft>
              <a:buNone/>
            </a:pPr>
            <a:endParaRPr/>
          </a:p>
          <a:p>
            <a:pPr marL="0" lvl="0" indent="0" algn="l" rtl="0">
              <a:spcBef>
                <a:spcPts val="0"/>
              </a:spcBef>
              <a:spcAft>
                <a:spcPts val="0"/>
              </a:spcAft>
              <a:buNone/>
            </a:pPr>
            <a:r>
              <a:rPr lang="sv-SE"/>
              <a:t>Asbjørn Skotte – medoppfinner av Ocean Energys patenter og grunnlegger av bla. noterte Norwegian Petroleum ASA som ble solgt for 120 Mill. i 2005.</a:t>
            </a:r>
            <a:endParaRPr/>
          </a:p>
          <a:p>
            <a:pPr marL="0" lvl="0" indent="0" algn="l" rtl="0">
              <a:spcBef>
                <a:spcPts val="0"/>
              </a:spcBef>
              <a:spcAft>
                <a:spcPts val="0"/>
              </a:spcAft>
              <a:buNone/>
            </a:pPr>
            <a:endParaRPr/>
          </a:p>
        </p:txBody>
      </p:sp>
      <p:sp>
        <p:nvSpPr>
          <p:cNvPr id="277" name="Google Shape;277;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854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Vänstra:</a:t>
            </a:r>
            <a:endParaRPr/>
          </a:p>
          <a:p>
            <a:pPr marL="0" lvl="0" indent="0" algn="l" rtl="0">
              <a:spcBef>
                <a:spcPts val="0"/>
              </a:spcBef>
              <a:spcAft>
                <a:spcPts val="0"/>
              </a:spcAft>
              <a:buNone/>
            </a:pPr>
            <a:r>
              <a:rPr lang="sv-SE"/>
              <a:t>Ocean LinX – 2007.</a:t>
            </a:r>
            <a:endParaRPr/>
          </a:p>
          <a:p>
            <a:pPr marL="0" lvl="0" indent="0" algn="l" rtl="0">
              <a:spcBef>
                <a:spcPts val="0"/>
              </a:spcBef>
              <a:spcAft>
                <a:spcPts val="0"/>
              </a:spcAft>
              <a:buNone/>
            </a:pPr>
            <a:r>
              <a:rPr lang="sv-SE" b="1"/>
              <a:t>Oceanlinx</a:t>
            </a:r>
            <a:r>
              <a:rPr lang="sv-SE"/>
              <a:t> is a company created in 1997, specialised in </a:t>
            </a:r>
            <a:r>
              <a:rPr lang="sv-SE" u="sng">
                <a:solidFill>
                  <a:schemeClr val="hlink"/>
                </a:solidFill>
                <a:hlinkClick r:id="rId3"/>
              </a:rPr>
              <a:t>renewable energy</a:t>
            </a:r>
            <a:r>
              <a:rPr lang="sv-SE"/>
              <a:t> and especially in ocean energy conversion. Originally named </a:t>
            </a:r>
            <a:r>
              <a:rPr lang="sv-SE" u="sng">
                <a:solidFill>
                  <a:schemeClr val="hlink"/>
                </a:solidFill>
                <a:hlinkClick r:id="rId4"/>
              </a:rPr>
              <a:t>Energetech</a:t>
            </a:r>
            <a:r>
              <a:rPr lang="sv-SE"/>
              <a:t>, it will be renamed Oceanlinx in 2007. The main technology is based on Wave Energy Converter "WEC" which is a device that uses </a:t>
            </a:r>
            <a:r>
              <a:rPr lang="sv-SE" u="sng">
                <a:solidFill>
                  <a:schemeClr val="hlink"/>
                </a:solidFill>
                <a:hlinkClick r:id="rId5"/>
              </a:rPr>
              <a:t>wave energy</a:t>
            </a:r>
            <a:r>
              <a:rPr lang="sv-SE"/>
              <a:t> and converts it into </a:t>
            </a:r>
            <a:r>
              <a:rPr lang="sv-SE" u="sng">
                <a:solidFill>
                  <a:schemeClr val="hlink"/>
                </a:solidFill>
                <a:hlinkClick r:id="rId6"/>
              </a:rPr>
              <a:t>electrical energy</a:t>
            </a:r>
            <a:r>
              <a:rPr lang="sv-SE"/>
              <a:t>. The WEC operating principle are numerous but Oceanlinx technology focuses on the oscillating water column principle. Oceanlinx company was created in Australia and the technology has been developed over the past twenty years. In 2014, Oceanlinx entered receivership before its technology, intellectual property, brand and trademark were sold to </a:t>
            </a:r>
            <a:r>
              <a:rPr lang="sv-SE" u="sng">
                <a:solidFill>
                  <a:schemeClr val="hlink"/>
                </a:solidFill>
                <a:hlinkClick r:id="rId7"/>
              </a:rPr>
              <a:t>Wave Power Renewables Limited</a:t>
            </a:r>
            <a:r>
              <a:rPr lang="sv-SE"/>
              <a:t> in </a:t>
            </a:r>
            <a:r>
              <a:rPr lang="sv-SE" u="sng">
                <a:solidFill>
                  <a:schemeClr val="hlink"/>
                </a:solidFill>
                <a:hlinkClick r:id="rId8"/>
              </a:rPr>
              <a:t>Hong Kong</a:t>
            </a:r>
            <a:r>
              <a:rPr lang="sv-SE"/>
              <a:t>. Since then, </a:t>
            </a:r>
            <a:r>
              <a:rPr lang="sv-SE" u="sng">
                <a:solidFill>
                  <a:schemeClr val="hlink"/>
                </a:solidFill>
                <a:hlinkClick r:id="rId7"/>
              </a:rPr>
              <a:t>Wave Power Renewables Limited</a:t>
            </a:r>
            <a:r>
              <a:rPr lang="sv-SE"/>
              <a:t> as been developping the technology</a:t>
            </a:r>
            <a:endParaRPr/>
          </a:p>
          <a:p>
            <a:pPr marL="0" lvl="0" indent="0" algn="l" rtl="0">
              <a:spcBef>
                <a:spcPts val="0"/>
              </a:spcBef>
              <a:spcAft>
                <a:spcPts val="0"/>
              </a:spcAft>
              <a:buNone/>
            </a:pPr>
            <a:endParaRPr/>
          </a:p>
          <a:p>
            <a:pPr marL="0" lvl="0" indent="0" algn="l" rtl="0">
              <a:spcBef>
                <a:spcPts val="0"/>
              </a:spcBef>
              <a:spcAft>
                <a:spcPts val="0"/>
              </a:spcAft>
              <a:buNone/>
            </a:pPr>
            <a:r>
              <a:rPr lang="sv-SE"/>
              <a:t>Högra:</a:t>
            </a:r>
            <a:endParaRPr/>
          </a:p>
          <a:p>
            <a:pPr marL="0" lvl="0" indent="0" algn="l" rtl="0">
              <a:spcBef>
                <a:spcPts val="0"/>
              </a:spcBef>
              <a:spcAft>
                <a:spcPts val="0"/>
              </a:spcAft>
              <a:buNone/>
            </a:pPr>
            <a:r>
              <a:rPr lang="sv-SE"/>
              <a:t>Norwave. Mitten av 80-talet.</a:t>
            </a:r>
            <a:endParaRPr/>
          </a:p>
          <a:p>
            <a:pPr marL="0" lvl="0" indent="0" algn="l" rtl="0">
              <a:spcBef>
                <a:spcPts val="0"/>
              </a:spcBef>
              <a:spcAft>
                <a:spcPts val="0"/>
              </a:spcAft>
              <a:buNone/>
            </a:pPr>
            <a:endParaRPr/>
          </a:p>
        </p:txBody>
      </p:sp>
      <p:sp>
        <p:nvSpPr>
          <p:cNvPr id="146" name="Google Shape;14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lysbil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ilde med tekst" type="picTx">
  <p:cSld name="PICTURE_WITH_CAPTION_TEXT">
    <p:spTree>
      <p:nvGrpSpPr>
        <p:cNvPr id="1" name="Shape 87"/>
        <p:cNvGrpSpPr/>
        <p:nvPr/>
      </p:nvGrpSpPr>
      <p:grpSpPr>
        <a:xfrm>
          <a:off x="0" y="0"/>
          <a:ext cx="0" cy="0"/>
          <a:chOff x="0" y="0"/>
          <a:chExt cx="0" cy="0"/>
        </a:xfrm>
      </p:grpSpPr>
      <p:sp>
        <p:nvSpPr>
          <p:cNvPr id="88" name="Google Shape;88;p12"/>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9" name="Google Shape;89;p12"/>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0" name="Google Shape;90;p12"/>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2"/>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1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95" name="Google Shape;95;p12"/>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12"/>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97" name="Google Shape;97;p12"/>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3"/>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1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rot="5400000">
            <a:off x="5052218" y="2491583"/>
            <a:ext cx="5211763" cy="20574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4"/>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1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37"/>
        <p:cNvGrpSpPr/>
        <p:nvPr/>
      </p:nvGrpSpPr>
      <p:grpSpPr>
        <a:xfrm>
          <a:off x="0" y="0"/>
          <a:ext cx="0" cy="0"/>
          <a:chOff x="0" y="0"/>
          <a:chExt cx="0" cy="0"/>
        </a:xfrm>
      </p:grpSpPr>
      <p:sp>
        <p:nvSpPr>
          <p:cNvPr id="38" name="Google Shape;38;p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tellysbil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3"/>
        <p:cNvGrpSpPr/>
        <p:nvPr/>
      </p:nvGrpSpPr>
      <p:grpSpPr>
        <a:xfrm>
          <a:off x="0" y="0"/>
          <a:ext cx="0" cy="0"/>
          <a:chOff x="0" y="0"/>
          <a:chExt cx="0" cy="0"/>
        </a:xfrm>
      </p:grpSpPr>
      <p:sp>
        <p:nvSpPr>
          <p:cNvPr id="44" name="Google Shape;44;p5"/>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46" name="Google Shape;46;p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ndelingsoverskrift"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7"/>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8" name="Google Shape;58;p7"/>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9" name="Google Shape;59;p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5" name="Google Shape;65;p8"/>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8"/>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7" name="Google Shape;67;p8"/>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8" name="Google Shape;68;p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76"/>
        <p:cNvGrpSpPr/>
        <p:nvPr/>
      </p:nvGrpSpPr>
      <p:grpSpPr>
        <a:xfrm>
          <a:off x="0" y="0"/>
          <a:ext cx="0" cy="0"/>
          <a:chOff x="0" y="0"/>
          <a:chExt cx="0" cy="0"/>
        </a:xfrm>
      </p:grpSpPr>
      <p:sp>
        <p:nvSpPr>
          <p:cNvPr id="77" name="Google Shape;77;p1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11"/>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1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9"/>
        <p:cNvGrpSpPr/>
        <p:nvPr/>
      </p:nvGrpSpPr>
      <p:grpSpPr>
        <a:xfrm>
          <a:off x="0" y="0"/>
          <a:ext cx="0" cy="0"/>
          <a:chOff x="0" y="0"/>
          <a:chExt cx="0" cy="0"/>
        </a:xfrm>
      </p:grpSpPr>
      <p:sp>
        <p:nvSpPr>
          <p:cNvPr id="10" name="Google Shape;10;p1"/>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1" name="Google Shape;11;p1"/>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2" name="Google Shape;12;p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4" name="Google Shape;14;p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5" name="Google Shape;15;p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6" name="Google Shape;16;p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D0E9ED"/>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D0E9ED"/>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D0E9ED"/>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D0E9ED"/>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D0E9ED"/>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D0E9ED"/>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D0E9ED"/>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D0E9ED"/>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sv-SE"/>
              <a:t>‹#›</a:t>
            </a:fld>
            <a:endParaRPr/>
          </a:p>
        </p:txBody>
      </p:sp>
      <p:grpSp>
        <p:nvGrpSpPr>
          <p:cNvPr id="17" name="Google Shape;17;p1"/>
          <p:cNvGrpSpPr/>
          <p:nvPr/>
        </p:nvGrpSpPr>
        <p:grpSpPr>
          <a:xfrm>
            <a:off x="-29294" y="-16113"/>
            <a:ext cx="9198255" cy="1086266"/>
            <a:chOff x="-29322" y="-1971"/>
            <a:chExt cx="9198255" cy="1086266"/>
          </a:xfrm>
        </p:grpSpPr>
        <p:sp>
          <p:nvSpPr>
            <p:cNvPr id="18" name="Google Shape;18;p1"/>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9" name="Google Shape;19;p1"/>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3"/>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8" name="Google Shape;28;p3"/>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9" name="Google Shape;29;p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3"/>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sv-SE"/>
              <a:t>‹#›</a:t>
            </a:fld>
            <a:endParaRPr/>
          </a:p>
        </p:txBody>
      </p:sp>
      <p:grpSp>
        <p:nvGrpSpPr>
          <p:cNvPr id="34" name="Google Shape;34;p3"/>
          <p:cNvGrpSpPr/>
          <p:nvPr/>
        </p:nvGrpSpPr>
        <p:grpSpPr>
          <a:xfrm>
            <a:off x="-29294" y="-16113"/>
            <a:ext cx="9198255" cy="1086266"/>
            <a:chOff x="-29322" y="-1971"/>
            <a:chExt cx="9198255" cy="1086266"/>
          </a:xfrm>
        </p:grpSpPr>
        <p:sp>
          <p:nvSpPr>
            <p:cNvPr id="35" name="Google Shape;35;p3"/>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6" name="Google Shape;36;p3"/>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NYA6ILO3a1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5"/>
          <p:cNvPicPr preferRelativeResize="0"/>
          <p:nvPr/>
        </p:nvPicPr>
        <p:blipFill rotWithShape="1">
          <a:blip r:embed="rId3">
            <a:alphaModFix/>
          </a:blip>
          <a:srcRect/>
          <a:stretch/>
        </p:blipFill>
        <p:spPr>
          <a:xfrm>
            <a:off x="3491880" y="1124744"/>
            <a:ext cx="2114550" cy="1228725"/>
          </a:xfrm>
          <a:prstGeom prst="rect">
            <a:avLst/>
          </a:prstGeom>
          <a:noFill/>
          <a:ln>
            <a:noFill/>
          </a:ln>
        </p:spPr>
      </p:pic>
      <p:sp>
        <p:nvSpPr>
          <p:cNvPr id="116" name="Google Shape;116;p15"/>
          <p:cNvSpPr txBox="1"/>
          <p:nvPr/>
        </p:nvSpPr>
        <p:spPr>
          <a:xfrm>
            <a:off x="621807" y="3068960"/>
            <a:ext cx="7854696" cy="1752600"/>
          </a:xfrm>
          <a:prstGeom prst="rect">
            <a:avLst/>
          </a:prstGeom>
          <a:noFill/>
          <a:ln>
            <a:noFill/>
          </a:ln>
        </p:spPr>
        <p:txBody>
          <a:bodyPr spcFirstLastPara="1" wrap="square" lIns="0" tIns="45700" rIns="18275" bIns="45700" anchor="t" anchorCtr="0">
            <a:noAutofit/>
          </a:bodyPr>
          <a:lstStyle/>
          <a:p>
            <a:pPr marL="0" marR="0" lvl="0" indent="0" algn="ctr" rtl="0">
              <a:lnSpc>
                <a:spcPct val="80000"/>
              </a:lnSpc>
              <a:spcBef>
                <a:spcPts val="0"/>
              </a:spcBef>
              <a:spcAft>
                <a:spcPts val="0"/>
              </a:spcAft>
              <a:buClr>
                <a:schemeClr val="accent3"/>
              </a:buClr>
              <a:buSzPts val="4218"/>
              <a:buFont typeface="Noto Sans Symbols"/>
              <a:buNone/>
            </a:pPr>
            <a:r>
              <a:rPr lang="sv-SE" sz="4440" b="1" i="1" dirty="0">
                <a:solidFill>
                  <a:srgbClr val="FFC000"/>
                </a:solidFill>
                <a:latin typeface="Constantia"/>
                <a:ea typeface="Constantia"/>
                <a:cs typeface="Constantia"/>
                <a:sym typeface="Constantia"/>
              </a:rPr>
              <a:t>Ocean Energy</a:t>
            </a:r>
            <a:endParaRPr sz="4440" dirty="0">
              <a:solidFill>
                <a:srgbClr val="FFC000"/>
              </a:solidFill>
              <a:latin typeface="Constantia"/>
              <a:ea typeface="Constantia"/>
              <a:cs typeface="Constantia"/>
              <a:sym typeface="Constantia"/>
            </a:endParaRPr>
          </a:p>
          <a:p>
            <a:pPr marL="0" marR="0" lvl="0" indent="0" algn="ctr" rtl="0">
              <a:lnSpc>
                <a:spcPct val="80000"/>
              </a:lnSpc>
              <a:spcBef>
                <a:spcPts val="481"/>
              </a:spcBef>
              <a:spcAft>
                <a:spcPts val="0"/>
              </a:spcAft>
              <a:buClr>
                <a:schemeClr val="accent3"/>
              </a:buClr>
              <a:buSzPts val="2285"/>
              <a:buFont typeface="Noto Sans Symbols"/>
              <a:buNone/>
            </a:pPr>
            <a:r>
              <a:rPr lang="sv-SE" sz="2405" dirty="0">
                <a:solidFill>
                  <a:schemeClr val="lt1"/>
                </a:solidFill>
              </a:rPr>
              <a:t>The Waves </a:t>
            </a:r>
            <a:r>
              <a:rPr lang="sv-SE" sz="2405" dirty="0" err="1">
                <a:solidFill>
                  <a:schemeClr val="lt1"/>
                </a:solidFill>
              </a:rPr>
              <a:t>of</a:t>
            </a:r>
            <a:r>
              <a:rPr lang="sv-SE" sz="2405" dirty="0">
                <a:solidFill>
                  <a:schemeClr val="lt1"/>
                </a:solidFill>
              </a:rPr>
              <a:t> the </a:t>
            </a:r>
            <a:r>
              <a:rPr lang="sv-SE" sz="2405" dirty="0" err="1">
                <a:solidFill>
                  <a:schemeClr val="lt1"/>
                </a:solidFill>
              </a:rPr>
              <a:t>Future</a:t>
            </a:r>
            <a:endParaRPr dirty="0"/>
          </a:p>
          <a:p>
            <a:pPr marL="0" marR="0" lvl="0" indent="0" algn="ctr" rtl="0">
              <a:lnSpc>
                <a:spcPct val="80000"/>
              </a:lnSpc>
              <a:spcBef>
                <a:spcPts val="481"/>
              </a:spcBef>
              <a:spcAft>
                <a:spcPts val="0"/>
              </a:spcAft>
              <a:buClr>
                <a:schemeClr val="accent3"/>
              </a:buClr>
              <a:buSzPts val="2285"/>
              <a:buFont typeface="Noto Sans Symbols"/>
              <a:buNone/>
            </a:pPr>
            <a:endParaRPr sz="2405" dirty="0">
              <a:solidFill>
                <a:schemeClr val="lt1"/>
              </a:solidFill>
              <a:latin typeface="Constantia"/>
              <a:ea typeface="Constantia"/>
              <a:cs typeface="Constantia"/>
              <a:sym typeface="Constantia"/>
            </a:endParaRPr>
          </a:p>
          <a:p>
            <a:pPr marL="0" marR="0" lvl="0" indent="0" algn="ctr" rtl="0">
              <a:lnSpc>
                <a:spcPct val="80000"/>
              </a:lnSpc>
              <a:spcBef>
                <a:spcPts val="314"/>
              </a:spcBef>
              <a:spcAft>
                <a:spcPts val="0"/>
              </a:spcAft>
              <a:buClr>
                <a:schemeClr val="accent3"/>
              </a:buClr>
              <a:buSzPts val="1493"/>
              <a:buFont typeface="Noto Sans Symbols"/>
              <a:buNone/>
            </a:pPr>
            <a:r>
              <a:rPr lang="sv-SE" sz="1572" dirty="0">
                <a:solidFill>
                  <a:schemeClr val="lt1"/>
                </a:solidFill>
                <a:latin typeface="Arial"/>
                <a:ea typeface="Arial"/>
                <a:cs typeface="Arial"/>
                <a:sym typeface="Arial"/>
              </a:rPr>
              <a:t>Presentation </a:t>
            </a:r>
            <a:r>
              <a:rPr lang="sv-SE" sz="1572" dirty="0" err="1">
                <a:solidFill>
                  <a:schemeClr val="lt1"/>
                </a:solidFill>
                <a:latin typeface="Arial"/>
                <a:ea typeface="Arial"/>
                <a:cs typeface="Arial"/>
                <a:sym typeface="Arial"/>
              </a:rPr>
              <a:t>October</a:t>
            </a:r>
            <a:r>
              <a:rPr lang="sv-SE" sz="1572" dirty="0">
                <a:solidFill>
                  <a:schemeClr val="lt1"/>
                </a:solidFill>
                <a:latin typeface="Arial"/>
                <a:ea typeface="Arial"/>
                <a:cs typeface="Arial"/>
                <a:sym typeface="Arial"/>
              </a:rPr>
              <a:t> 2019</a:t>
            </a:r>
            <a:endParaRPr sz="1572" dirty="0">
              <a:solidFill>
                <a:schemeClr val="lt1"/>
              </a:solidFill>
              <a:latin typeface="Arial"/>
              <a:ea typeface="Arial"/>
              <a:cs typeface="Arial"/>
              <a:sym typeface="Arial"/>
            </a:endParaRPr>
          </a:p>
          <a:p>
            <a:pPr marL="0" marR="45720" lvl="0" indent="0" algn="r" rtl="0">
              <a:lnSpc>
                <a:spcPct val="80000"/>
              </a:lnSpc>
              <a:spcBef>
                <a:spcPts val="481"/>
              </a:spcBef>
              <a:spcAft>
                <a:spcPts val="0"/>
              </a:spcAft>
              <a:buClr>
                <a:schemeClr val="accent3"/>
              </a:buClr>
              <a:buSzPts val="2285"/>
              <a:buFont typeface="Noto Sans Symbols"/>
              <a:buNone/>
            </a:pPr>
            <a:endParaRPr sz="2405" dirty="0">
              <a:solidFill>
                <a:schemeClr val="lt1"/>
              </a:solidFill>
              <a:latin typeface="Constantia"/>
              <a:ea typeface="Constantia"/>
              <a:cs typeface="Constantia"/>
              <a:sym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body" idx="1"/>
          </p:nvPr>
        </p:nvSpPr>
        <p:spPr>
          <a:xfrm>
            <a:off x="457200" y="1412776"/>
            <a:ext cx="8229600" cy="49118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70"/>
              <a:buNone/>
            </a:pPr>
            <a:r>
              <a:rPr lang="sv-SE"/>
              <a:t>Normal production time per. year:</a:t>
            </a:r>
            <a:endParaRPr/>
          </a:p>
          <a:p>
            <a:pPr marL="274320" lvl="0" indent="-274320" algn="l" rtl="0">
              <a:spcBef>
                <a:spcPts val="480"/>
              </a:spcBef>
              <a:spcAft>
                <a:spcPts val="0"/>
              </a:spcAft>
              <a:buSzPts val="2280"/>
              <a:buNone/>
            </a:pPr>
            <a:br>
              <a:rPr lang="sv-SE" sz="2400"/>
            </a:br>
            <a:r>
              <a:rPr lang="sv-SE" sz="2400"/>
              <a:t>	Waves:		4000  –  6000 hours</a:t>
            </a:r>
            <a:br>
              <a:rPr lang="sv-SE" sz="2400"/>
            </a:br>
            <a:r>
              <a:rPr lang="sv-SE" sz="2400"/>
              <a:t>	Wind:			2000  –  3000 hours                	Sun:                   	1000   – 2000 hours</a:t>
            </a:r>
            <a:endParaRPr sz="2400"/>
          </a:p>
          <a:p>
            <a:pPr marL="274320" lvl="0" indent="-274320" algn="l" rtl="0">
              <a:spcBef>
                <a:spcPts val="480"/>
              </a:spcBef>
              <a:spcAft>
                <a:spcPts val="0"/>
              </a:spcAft>
              <a:buSzPts val="2280"/>
              <a:buNone/>
            </a:pPr>
            <a:endParaRPr sz="2400"/>
          </a:p>
          <a:p>
            <a:pPr marL="274320" lvl="0" indent="-274320" algn="l" rtl="0">
              <a:spcBef>
                <a:spcPts val="480"/>
              </a:spcBef>
              <a:spcAft>
                <a:spcPts val="0"/>
              </a:spcAft>
              <a:buSzPts val="2280"/>
              <a:buNone/>
            </a:pPr>
            <a:r>
              <a:rPr lang="sv-SE" sz="2400"/>
              <a:t> 	In the Nordic region, full-power solar energy is often produced less than 1000 hours a year.</a:t>
            </a:r>
            <a:br>
              <a:rPr lang="sv-SE" sz="2400"/>
            </a:br>
            <a:br>
              <a:rPr lang="sv-SE" sz="2400"/>
            </a:br>
            <a:endParaRPr/>
          </a:p>
          <a:p>
            <a:pPr marL="274320" lvl="0" indent="-117475" algn="l" rtl="0">
              <a:spcBef>
                <a:spcPts val="520"/>
              </a:spcBef>
              <a:spcAft>
                <a:spcPts val="0"/>
              </a:spcAft>
              <a:buSzPts val="247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a:off x="467544" y="704088"/>
            <a:ext cx="8219256" cy="1140736"/>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sv-SE"/>
              <a:t>	Solution provided by OCE</a:t>
            </a:r>
            <a:endParaRPr/>
          </a:p>
        </p:txBody>
      </p:sp>
      <p:sp>
        <p:nvSpPr>
          <p:cNvPr id="177" name="Google Shape;177;p24"/>
          <p:cNvSpPr txBox="1">
            <a:spLocks noGrp="1"/>
          </p:cNvSpPr>
          <p:nvPr>
            <p:ph type="body" idx="1"/>
          </p:nvPr>
        </p:nvSpPr>
        <p:spPr>
          <a:xfrm>
            <a:off x="467544" y="1988839"/>
            <a:ext cx="5544616" cy="4365103"/>
          </a:xfrm>
          <a:prstGeom prst="rect">
            <a:avLst/>
          </a:prstGeom>
          <a:noFill/>
          <a:ln>
            <a:noFill/>
          </a:ln>
        </p:spPr>
        <p:txBody>
          <a:bodyPr spcFirstLastPara="1" wrap="square" lIns="91425" tIns="45700" rIns="91425" bIns="45700" anchor="t" anchorCtr="0">
            <a:noAutofit/>
          </a:bodyPr>
          <a:lstStyle/>
          <a:p>
            <a:pPr marL="446088" lvl="0" indent="-446088" algn="l" rtl="0">
              <a:lnSpc>
                <a:spcPct val="80000"/>
              </a:lnSpc>
              <a:spcBef>
                <a:spcPts val="0"/>
              </a:spcBef>
              <a:spcAft>
                <a:spcPts val="0"/>
              </a:spcAft>
              <a:buSzPts val="2285"/>
              <a:buChar char="⚫"/>
            </a:pPr>
            <a:r>
              <a:rPr lang="sv-SE" sz="2405"/>
              <a:t>Integrated system consisting of:</a:t>
            </a:r>
            <a:br>
              <a:rPr lang="sv-SE" sz="2405"/>
            </a:br>
            <a:endParaRPr sz="2405"/>
          </a:p>
          <a:p>
            <a:pPr marL="446088" lvl="0" indent="-446088" algn="l" rtl="0">
              <a:lnSpc>
                <a:spcPct val="80000"/>
              </a:lnSpc>
              <a:spcBef>
                <a:spcPts val="481"/>
              </a:spcBef>
              <a:spcAft>
                <a:spcPts val="0"/>
              </a:spcAft>
              <a:buSzPts val="2285"/>
              <a:buChar char="⚫"/>
            </a:pPr>
            <a:r>
              <a:rPr lang="sv-SE" sz="2405"/>
              <a:t>Patented intelligent buoy capable of handling rough weather and various wave conditions by submerging under storms and design the size of the buoy based on local wave climate.</a:t>
            </a:r>
            <a:br>
              <a:rPr lang="sv-SE" sz="2405"/>
            </a:br>
            <a:endParaRPr sz="2405"/>
          </a:p>
          <a:p>
            <a:pPr marL="446088" lvl="0" indent="-446088" algn="l" rtl="0">
              <a:lnSpc>
                <a:spcPct val="80000"/>
              </a:lnSpc>
              <a:spcBef>
                <a:spcPts val="481"/>
              </a:spcBef>
              <a:spcAft>
                <a:spcPts val="0"/>
              </a:spcAft>
              <a:buSzPts val="2285"/>
              <a:buChar char="⚫"/>
            </a:pPr>
            <a:r>
              <a:rPr lang="sv-SE" sz="2405"/>
              <a:t>Generator capable of handling a wide range of wave amplitudes resulting in optimal energy production efficiency</a:t>
            </a:r>
            <a:endParaRPr sz="2405"/>
          </a:p>
        </p:txBody>
      </p:sp>
      <p:pic>
        <p:nvPicPr>
          <p:cNvPr id="178" name="Google Shape;178;p24" descr="Bildet : bølger, lava, hav, sprut, shore, vann, himmel ..."/>
          <p:cNvPicPr preferRelativeResize="0"/>
          <p:nvPr/>
        </p:nvPicPr>
        <p:blipFill rotWithShape="1">
          <a:blip r:embed="rId3">
            <a:alphaModFix/>
          </a:blip>
          <a:srcRect/>
          <a:stretch/>
        </p:blipFill>
        <p:spPr>
          <a:xfrm>
            <a:off x="6012160" y="1988840"/>
            <a:ext cx="2910069" cy="43651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539552" y="1124744"/>
            <a:ext cx="8352928" cy="99672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4500"/>
              <a:buFont typeface="Calibri"/>
              <a:buNone/>
            </a:pPr>
            <a:r>
              <a:rPr lang="sv-SE" sz="4500"/>
              <a:t>Component for better control of green energy production</a:t>
            </a:r>
            <a:endParaRPr/>
          </a:p>
        </p:txBody>
      </p:sp>
      <p:sp>
        <p:nvSpPr>
          <p:cNvPr id="185" name="Google Shape;185;p25"/>
          <p:cNvSpPr txBox="1">
            <a:spLocks noGrp="1"/>
          </p:cNvSpPr>
          <p:nvPr>
            <p:ph type="body" idx="1"/>
          </p:nvPr>
        </p:nvSpPr>
        <p:spPr>
          <a:xfrm>
            <a:off x="457200" y="2348880"/>
            <a:ext cx="8229600" cy="2232248"/>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SzPts val="1544"/>
              <a:buChar char="⚫"/>
            </a:pPr>
            <a:r>
              <a:rPr lang="sv-SE" sz="1625"/>
              <a:t>Control and planning of green energy production based on e.g. wind and sun has limitations</a:t>
            </a:r>
            <a:br>
              <a:rPr lang="sv-SE" sz="1625"/>
            </a:br>
            <a:endParaRPr sz="1625"/>
          </a:p>
          <a:p>
            <a:pPr marL="446088" lvl="0" indent="-446088" algn="l" rtl="0">
              <a:lnSpc>
                <a:spcPct val="80000"/>
              </a:lnSpc>
              <a:spcBef>
                <a:spcPts val="325"/>
              </a:spcBef>
              <a:spcAft>
                <a:spcPts val="0"/>
              </a:spcAft>
              <a:buSzPts val="1544"/>
              <a:buChar char="⚫"/>
            </a:pPr>
            <a:r>
              <a:rPr lang="sv-SE" sz="1625"/>
              <a:t>Wave energy fills parts of the ”gaps” in the green energy production and has a higher degree of predictability</a:t>
            </a:r>
            <a:br>
              <a:rPr lang="sv-SE" sz="1625"/>
            </a:br>
            <a:endParaRPr sz="1625"/>
          </a:p>
          <a:p>
            <a:pPr marL="446088" lvl="0" indent="-446088" algn="l" rtl="0">
              <a:lnSpc>
                <a:spcPct val="80000"/>
              </a:lnSpc>
              <a:spcBef>
                <a:spcPts val="325"/>
              </a:spcBef>
              <a:spcAft>
                <a:spcPts val="0"/>
              </a:spcAft>
              <a:buSzPts val="1544"/>
              <a:buChar char="⚫"/>
            </a:pPr>
            <a:r>
              <a:rPr lang="sv-SE" sz="1625"/>
              <a:t>Wave energy is another step to establish a 24/7 green energy production system</a:t>
            </a:r>
            <a:br>
              <a:rPr lang="sv-SE" sz="1625"/>
            </a:br>
            <a:endParaRPr sz="1625"/>
          </a:p>
          <a:p>
            <a:pPr marL="446088" lvl="0" indent="-446088" algn="l" rtl="0">
              <a:lnSpc>
                <a:spcPct val="80000"/>
              </a:lnSpc>
              <a:spcBef>
                <a:spcPts val="325"/>
              </a:spcBef>
              <a:spcAft>
                <a:spcPts val="0"/>
              </a:spcAft>
              <a:buSzPts val="1544"/>
              <a:buChar char="⚫"/>
            </a:pPr>
            <a:r>
              <a:rPr lang="sv-SE" sz="1625"/>
              <a:t>The need for production based on fossile to ”fill the gaps” will be reduced</a:t>
            </a:r>
            <a:endParaRPr sz="1625"/>
          </a:p>
        </p:txBody>
      </p:sp>
      <p:pic>
        <p:nvPicPr>
          <p:cNvPr id="186" name="Google Shape;186;p25" descr="Waves Foam Spray · Free photo on Pixabay"/>
          <p:cNvPicPr preferRelativeResize="0"/>
          <p:nvPr/>
        </p:nvPicPr>
        <p:blipFill rotWithShape="1">
          <a:blip r:embed="rId3">
            <a:alphaModFix/>
          </a:blip>
          <a:srcRect l="1" t="47005" r="-289" b="2747"/>
          <a:stretch/>
        </p:blipFill>
        <p:spPr>
          <a:xfrm>
            <a:off x="457200" y="4437100"/>
            <a:ext cx="8142000" cy="22322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title"/>
          </p:nvPr>
        </p:nvSpPr>
        <p:spPr>
          <a:xfrm>
            <a:off x="462372" y="533400"/>
            <a:ext cx="8219256" cy="1140736"/>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5000"/>
              <a:buFont typeface="Calibri"/>
              <a:buNone/>
            </a:pPr>
            <a:r>
              <a:rPr lang="sv-SE"/>
              <a:t>Market</a:t>
            </a:r>
            <a:endParaRPr/>
          </a:p>
        </p:txBody>
      </p:sp>
      <p:sp>
        <p:nvSpPr>
          <p:cNvPr id="193" name="Google Shape;193;p2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SzPts val="2285"/>
              <a:buChar char="⚫"/>
            </a:pPr>
            <a:r>
              <a:rPr lang="sv-SE" sz="2405"/>
              <a:t>Areas where price of electricity is higher than approx 0,2 €</a:t>
            </a:r>
            <a:br>
              <a:rPr lang="sv-SE" sz="2405"/>
            </a:br>
            <a:endParaRPr sz="2405"/>
          </a:p>
          <a:p>
            <a:pPr marL="274320" lvl="0" indent="-274320" algn="l" rtl="0">
              <a:lnSpc>
                <a:spcPct val="80000"/>
              </a:lnSpc>
              <a:spcBef>
                <a:spcPts val="481"/>
              </a:spcBef>
              <a:spcAft>
                <a:spcPts val="0"/>
              </a:spcAft>
              <a:buSzPts val="2285"/>
              <a:buChar char="⚫"/>
            </a:pPr>
            <a:r>
              <a:rPr lang="sv-SE" sz="2405"/>
              <a:t>Areas where electricity production is heavily based on fossile fuel</a:t>
            </a:r>
            <a:br>
              <a:rPr lang="sv-SE" sz="2405"/>
            </a:br>
            <a:endParaRPr sz="2405"/>
          </a:p>
          <a:p>
            <a:pPr marL="274320" lvl="0" indent="-274320" algn="l" rtl="0">
              <a:lnSpc>
                <a:spcPct val="80000"/>
              </a:lnSpc>
              <a:spcBef>
                <a:spcPts val="481"/>
              </a:spcBef>
              <a:spcAft>
                <a:spcPts val="0"/>
              </a:spcAft>
              <a:buSzPts val="2285"/>
              <a:buChar char="⚫"/>
            </a:pPr>
            <a:r>
              <a:rPr lang="sv-SE" sz="2405"/>
              <a:t>Areas with attractive wave climate</a:t>
            </a:r>
            <a:br>
              <a:rPr lang="sv-SE" sz="2405"/>
            </a:br>
            <a:endParaRPr sz="2405"/>
          </a:p>
          <a:p>
            <a:pPr marL="274320" lvl="0" indent="-274320" algn="l" rtl="0">
              <a:lnSpc>
                <a:spcPct val="80000"/>
              </a:lnSpc>
              <a:spcBef>
                <a:spcPts val="481"/>
              </a:spcBef>
              <a:spcAft>
                <a:spcPts val="0"/>
              </a:spcAft>
              <a:buSzPts val="2285"/>
              <a:buChar char="⚫"/>
            </a:pPr>
            <a:r>
              <a:rPr lang="sv-SE" sz="2405"/>
              <a:t>Areas with focus on ”green” electricity production where there is an ambition to reduce the use of fossile fuel</a:t>
            </a:r>
            <a:br>
              <a:rPr lang="sv-SE" sz="2405"/>
            </a:br>
            <a:endParaRPr sz="2405"/>
          </a:p>
          <a:p>
            <a:pPr marL="274320" lvl="0" indent="-274320" algn="l" rtl="0">
              <a:lnSpc>
                <a:spcPct val="80000"/>
              </a:lnSpc>
              <a:spcBef>
                <a:spcPts val="481"/>
              </a:spcBef>
              <a:spcAft>
                <a:spcPts val="0"/>
              </a:spcAft>
              <a:buSzPts val="2285"/>
              <a:buChar char="⚫"/>
            </a:pPr>
            <a:r>
              <a:rPr lang="sv-SE" sz="2405"/>
              <a:t>Islands round the globe will be prime market focus. We have identified at least 500 potental islands of interest.</a:t>
            </a:r>
            <a:br>
              <a:rPr lang="sv-SE" sz="2405"/>
            </a:br>
            <a:endParaRPr sz="2405"/>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467544" y="704088"/>
            <a:ext cx="8219256" cy="1140736"/>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5000"/>
              <a:buFont typeface="Calibri"/>
              <a:buNone/>
            </a:pPr>
            <a:r>
              <a:rPr lang="sv-SE"/>
              <a:t>Potential customers</a:t>
            </a:r>
            <a:endParaRPr/>
          </a:p>
        </p:txBody>
      </p:sp>
      <p:sp>
        <p:nvSpPr>
          <p:cNvPr id="200" name="Google Shape;200;p27"/>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285"/>
              <a:buChar char="⚫"/>
            </a:pPr>
            <a:r>
              <a:rPr lang="sv-SE" sz="2405"/>
              <a:t>Typical potential customers for OCE consists of:</a:t>
            </a:r>
            <a:br>
              <a:rPr lang="sv-SE" sz="2405"/>
            </a:br>
            <a:endParaRPr sz="2405"/>
          </a:p>
          <a:p>
            <a:pPr marL="274320" lvl="0" indent="-274320" algn="l" rtl="0">
              <a:lnSpc>
                <a:spcPct val="90000"/>
              </a:lnSpc>
              <a:spcBef>
                <a:spcPts val="481"/>
              </a:spcBef>
              <a:spcAft>
                <a:spcPts val="0"/>
              </a:spcAft>
              <a:buSzPts val="2285"/>
              <a:buChar char="⚫"/>
            </a:pPr>
            <a:r>
              <a:rPr lang="sv-SE" sz="2405"/>
              <a:t>Energy companies providing electricity to local communities</a:t>
            </a:r>
            <a:br>
              <a:rPr lang="sv-SE" sz="2405"/>
            </a:br>
            <a:endParaRPr sz="2405"/>
          </a:p>
          <a:p>
            <a:pPr marL="274320" lvl="0" indent="-274320" algn="l" rtl="0">
              <a:lnSpc>
                <a:spcPct val="90000"/>
              </a:lnSpc>
              <a:spcBef>
                <a:spcPts val="481"/>
              </a:spcBef>
              <a:spcAft>
                <a:spcPts val="0"/>
              </a:spcAft>
              <a:buSzPts val="2285"/>
              <a:buChar char="⚫"/>
            </a:pPr>
            <a:r>
              <a:rPr lang="sv-SE" sz="2405"/>
              <a:t>Energy companies with a ”green profile”</a:t>
            </a:r>
            <a:br>
              <a:rPr lang="sv-SE" sz="2405"/>
            </a:br>
            <a:endParaRPr sz="2405"/>
          </a:p>
          <a:p>
            <a:pPr marL="274320" lvl="0" indent="-274320" algn="l" rtl="0">
              <a:lnSpc>
                <a:spcPct val="90000"/>
              </a:lnSpc>
              <a:spcBef>
                <a:spcPts val="481"/>
              </a:spcBef>
              <a:spcAft>
                <a:spcPts val="0"/>
              </a:spcAft>
              <a:buSzPts val="2285"/>
              <a:buChar char="⚫"/>
            </a:pPr>
            <a:r>
              <a:rPr lang="sv-SE" sz="2405"/>
              <a:t>Companies and other organisations operating at sea with an interest in producing electricity without grid connection or burning fossile fuel. E.g for production of fresh water and loading of batteries for general purposes.</a:t>
            </a:r>
            <a:br>
              <a:rPr lang="sv-SE" sz="2405"/>
            </a:br>
            <a:endParaRPr sz="2405"/>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1702024" y="692696"/>
            <a:ext cx="5760640" cy="1140736"/>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sv-SE"/>
              <a:t>	Partner strategy</a:t>
            </a:r>
            <a:endParaRPr/>
          </a:p>
        </p:txBody>
      </p:sp>
      <p:sp>
        <p:nvSpPr>
          <p:cNvPr id="207" name="Google Shape;207;p28"/>
          <p:cNvSpPr txBox="1">
            <a:spLocks noGrp="1"/>
          </p:cNvSpPr>
          <p:nvPr>
            <p:ph type="body" idx="1"/>
          </p:nvPr>
        </p:nvSpPr>
        <p:spPr>
          <a:xfrm>
            <a:off x="467544" y="2132856"/>
            <a:ext cx="8229600" cy="4389120"/>
          </a:xfrm>
          <a:prstGeom prst="rect">
            <a:avLst/>
          </a:prstGeom>
          <a:noFill/>
          <a:ln>
            <a:noFill/>
          </a:ln>
        </p:spPr>
        <p:txBody>
          <a:bodyPr spcFirstLastPara="1" wrap="square" lIns="91425" tIns="45700" rIns="91425" bIns="45700" anchor="t" anchorCtr="0">
            <a:noAutofit/>
          </a:bodyPr>
          <a:lstStyle/>
          <a:p>
            <a:pPr marL="446088" lvl="0" indent="-446088" algn="l" rtl="0">
              <a:spcBef>
                <a:spcPts val="0"/>
              </a:spcBef>
              <a:spcAft>
                <a:spcPts val="0"/>
              </a:spcAft>
              <a:buSzPts val="2470"/>
              <a:buChar char="⚫"/>
            </a:pPr>
            <a:r>
              <a:rPr lang="sv-SE"/>
              <a:t>Partner strategy:</a:t>
            </a:r>
            <a:endParaRPr/>
          </a:p>
          <a:p>
            <a:pPr marL="811848" lvl="1" indent="-446088" algn="l" rtl="0">
              <a:spcBef>
                <a:spcPts val="480"/>
              </a:spcBef>
              <a:spcAft>
                <a:spcPts val="0"/>
              </a:spcAft>
              <a:buSzPts val="2040"/>
              <a:buChar char="⚫"/>
            </a:pPr>
            <a:r>
              <a:rPr lang="sv-SE"/>
              <a:t>Contribute during development phase</a:t>
            </a:r>
            <a:endParaRPr/>
          </a:p>
          <a:p>
            <a:pPr marL="811848" lvl="1" indent="-446088" algn="l" rtl="0">
              <a:spcBef>
                <a:spcPts val="480"/>
              </a:spcBef>
              <a:spcAft>
                <a:spcPts val="0"/>
              </a:spcAft>
              <a:buSzPts val="2040"/>
              <a:buChar char="⚫"/>
            </a:pPr>
            <a:r>
              <a:rPr lang="sv-SE"/>
              <a:t>Take part in technical development and application for third party funding</a:t>
            </a:r>
            <a:endParaRPr/>
          </a:p>
          <a:p>
            <a:pPr marL="811848" lvl="1" indent="-446088" algn="l" rtl="0">
              <a:spcBef>
                <a:spcPts val="480"/>
              </a:spcBef>
              <a:spcAft>
                <a:spcPts val="0"/>
              </a:spcAft>
              <a:buSzPts val="2040"/>
              <a:buChar char="⚫"/>
            </a:pPr>
            <a:r>
              <a:rPr lang="sv-SE"/>
              <a:t>Potential customer for commercial delivery</a:t>
            </a:r>
            <a:br>
              <a:rPr lang="sv-SE"/>
            </a:br>
            <a:endParaRPr/>
          </a:p>
          <a:p>
            <a:pPr marL="446088" lvl="0" indent="-446088" algn="l" rtl="0">
              <a:spcBef>
                <a:spcPts val="520"/>
              </a:spcBef>
              <a:spcAft>
                <a:spcPts val="0"/>
              </a:spcAft>
              <a:buSzPts val="2470"/>
              <a:buChar char="⚫"/>
            </a:pPr>
            <a:r>
              <a:rPr lang="sv-SE"/>
              <a:t>Ongoing discussions with potential norwegian and international partners </a:t>
            </a:r>
            <a:br>
              <a:rPr lang="sv-SE"/>
            </a:br>
            <a:endParaRPr/>
          </a:p>
          <a:p>
            <a:pPr marL="446088" lvl="0" indent="-289242" algn="l" rtl="0">
              <a:spcBef>
                <a:spcPts val="520"/>
              </a:spcBef>
              <a:spcAft>
                <a:spcPts val="0"/>
              </a:spcAft>
              <a:buSzPts val="247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467544" y="704088"/>
            <a:ext cx="8219256" cy="1140736"/>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5000"/>
              <a:buFont typeface="Calibri"/>
              <a:buNone/>
            </a:pPr>
            <a:r>
              <a:rPr lang="sv-SE"/>
              <a:t>Product overview</a:t>
            </a:r>
            <a:endParaRPr/>
          </a:p>
        </p:txBody>
      </p:sp>
      <p:sp>
        <p:nvSpPr>
          <p:cNvPr id="214" name="Google Shape;214;p29"/>
          <p:cNvSpPr txBox="1">
            <a:spLocks noGrp="1"/>
          </p:cNvSpPr>
          <p:nvPr>
            <p:ph type="body" idx="1"/>
          </p:nvPr>
        </p:nvSpPr>
        <p:spPr>
          <a:xfrm>
            <a:off x="457200" y="1935480"/>
            <a:ext cx="8229600" cy="2285608"/>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SzPts val="2470"/>
              <a:buFont typeface="Calibri"/>
              <a:buAutoNum type="arabicParenR"/>
            </a:pPr>
            <a:r>
              <a:rPr lang="sv-SE"/>
              <a:t>Small scale system for installations attached e.g. to floating docks.</a:t>
            </a:r>
            <a:endParaRPr/>
          </a:p>
          <a:p>
            <a:pPr marL="880110" lvl="1" indent="-514350" algn="l" rtl="0">
              <a:lnSpc>
                <a:spcPct val="90000"/>
              </a:lnSpc>
              <a:spcBef>
                <a:spcPts val="480"/>
              </a:spcBef>
              <a:spcAft>
                <a:spcPts val="0"/>
              </a:spcAft>
              <a:buSzPts val="2040"/>
              <a:buChar char="⚫"/>
            </a:pPr>
            <a:r>
              <a:rPr lang="sv-SE"/>
              <a:t>Energy production 1 – 10 kW per unit.</a:t>
            </a:r>
            <a:endParaRPr/>
          </a:p>
          <a:p>
            <a:pPr marL="880110" lvl="1" indent="-514350" algn="l" rtl="0">
              <a:lnSpc>
                <a:spcPct val="90000"/>
              </a:lnSpc>
              <a:spcBef>
                <a:spcPts val="480"/>
              </a:spcBef>
              <a:spcAft>
                <a:spcPts val="0"/>
              </a:spcAft>
              <a:buSzPts val="2040"/>
              <a:buChar char="⚫"/>
            </a:pPr>
            <a:r>
              <a:rPr lang="sv-SE"/>
              <a:t>For applications with limited power requirements, e.g. free-floating fish farms. </a:t>
            </a:r>
            <a:br>
              <a:rPr lang="sv-SE"/>
            </a:br>
            <a:endParaRPr/>
          </a:p>
        </p:txBody>
      </p:sp>
      <p:pic>
        <p:nvPicPr>
          <p:cNvPr id="215" name="Google Shape;215;p29"/>
          <p:cNvPicPr preferRelativeResize="0"/>
          <p:nvPr/>
        </p:nvPicPr>
        <p:blipFill rotWithShape="1">
          <a:blip r:embed="rId3">
            <a:alphaModFix/>
          </a:blip>
          <a:srcRect/>
          <a:stretch/>
        </p:blipFill>
        <p:spPr>
          <a:xfrm>
            <a:off x="457200" y="4581128"/>
            <a:ext cx="4390166" cy="1728192"/>
          </a:xfrm>
          <a:prstGeom prst="rect">
            <a:avLst/>
          </a:prstGeom>
          <a:noFill/>
          <a:ln>
            <a:noFill/>
          </a:ln>
        </p:spPr>
      </p:pic>
      <p:pic>
        <p:nvPicPr>
          <p:cNvPr id="216" name="Google Shape;216;p29"/>
          <p:cNvPicPr preferRelativeResize="0"/>
          <p:nvPr/>
        </p:nvPicPr>
        <p:blipFill rotWithShape="1">
          <a:blip r:embed="rId4">
            <a:alphaModFix/>
          </a:blip>
          <a:srcRect b="15750"/>
          <a:stretch/>
        </p:blipFill>
        <p:spPr>
          <a:xfrm>
            <a:off x="5004048" y="4480520"/>
            <a:ext cx="3784600" cy="1540768"/>
          </a:xfrm>
          <a:prstGeom prst="rect">
            <a:avLst/>
          </a:prstGeom>
          <a:noFill/>
          <a:ln>
            <a:noFill/>
          </a:ln>
        </p:spPr>
      </p:pic>
      <p:sp>
        <p:nvSpPr>
          <p:cNvPr id="217" name="Google Shape;217;p29"/>
          <p:cNvSpPr txBox="1"/>
          <p:nvPr/>
        </p:nvSpPr>
        <p:spPr>
          <a:xfrm>
            <a:off x="6084168" y="6149395"/>
            <a:ext cx="1728192"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1100">
                <a:solidFill>
                  <a:schemeClr val="dk1"/>
                </a:solidFill>
                <a:latin typeface="Constantia"/>
                <a:ea typeface="Constantia"/>
                <a:cs typeface="Constantia"/>
                <a:sym typeface="Constantia"/>
              </a:rPr>
              <a:t>«Svalbard Class Buoy»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467544" y="704088"/>
            <a:ext cx="8219256" cy="1140736"/>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5000"/>
              <a:buFont typeface="Calibri"/>
              <a:buNone/>
            </a:pPr>
            <a:r>
              <a:rPr lang="sv-SE"/>
              <a:t>Product overview</a:t>
            </a:r>
            <a:endParaRPr/>
          </a:p>
        </p:txBody>
      </p:sp>
      <p:sp>
        <p:nvSpPr>
          <p:cNvPr id="224" name="Google Shape;224;p30"/>
          <p:cNvSpPr txBox="1">
            <a:spLocks noGrp="1"/>
          </p:cNvSpPr>
          <p:nvPr>
            <p:ph type="body" idx="1"/>
          </p:nvPr>
        </p:nvSpPr>
        <p:spPr>
          <a:xfrm>
            <a:off x="457200" y="1935480"/>
            <a:ext cx="4834880" cy="4218432"/>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SzPts val="2470"/>
              <a:buFont typeface="Calibri"/>
              <a:buAutoNum type="arabicParenR" startAt="2"/>
            </a:pPr>
            <a:r>
              <a:rPr lang="sv-SE"/>
              <a:t>Large scale system for installation in open waters.</a:t>
            </a:r>
            <a:endParaRPr/>
          </a:p>
          <a:p>
            <a:pPr marL="880110" lvl="1" indent="-514350" algn="l" rtl="0">
              <a:spcBef>
                <a:spcPts val="480"/>
              </a:spcBef>
              <a:spcAft>
                <a:spcPts val="0"/>
              </a:spcAft>
              <a:buSzPts val="2040"/>
              <a:buChar char="⚫"/>
            </a:pPr>
            <a:r>
              <a:rPr lang="sv-SE"/>
              <a:t>Energy production up to approx 50 kW per unit</a:t>
            </a:r>
            <a:endParaRPr/>
          </a:p>
          <a:p>
            <a:pPr marL="880110" lvl="1" indent="-514350" algn="l" rtl="0">
              <a:spcBef>
                <a:spcPts val="480"/>
              </a:spcBef>
              <a:spcAft>
                <a:spcPts val="0"/>
              </a:spcAft>
              <a:buSzPts val="2040"/>
              <a:buChar char="⚫"/>
            </a:pPr>
            <a:r>
              <a:rPr lang="sv-SE"/>
              <a:t>For power generation to limited communities, e.g. on islands</a:t>
            </a:r>
            <a:endParaRPr/>
          </a:p>
          <a:p>
            <a:pPr marL="880110" lvl="1" indent="-514350" algn="l" rtl="0">
              <a:spcBef>
                <a:spcPts val="480"/>
              </a:spcBef>
              <a:spcAft>
                <a:spcPts val="0"/>
              </a:spcAft>
              <a:buSzPts val="2040"/>
              <a:buChar char="⚫"/>
            </a:pPr>
            <a:r>
              <a:rPr lang="sv-SE"/>
              <a:t>The Storm Buoy ensures survival in rough weather.</a:t>
            </a:r>
            <a:endParaRPr/>
          </a:p>
          <a:p>
            <a:pPr marL="880110" lvl="1" indent="-384810" algn="l" rtl="0">
              <a:spcBef>
                <a:spcPts val="480"/>
              </a:spcBef>
              <a:spcAft>
                <a:spcPts val="0"/>
              </a:spcAft>
              <a:buSzPts val="2040"/>
              <a:buFont typeface="Calibri"/>
              <a:buNone/>
            </a:pPr>
            <a:endParaRPr/>
          </a:p>
        </p:txBody>
      </p:sp>
      <p:pic>
        <p:nvPicPr>
          <p:cNvPr id="225" name="Google Shape;225;p30"/>
          <p:cNvPicPr preferRelativeResize="0"/>
          <p:nvPr/>
        </p:nvPicPr>
        <p:blipFill rotWithShape="1">
          <a:blip r:embed="rId3">
            <a:alphaModFix/>
          </a:blip>
          <a:srcRect/>
          <a:stretch/>
        </p:blipFill>
        <p:spPr>
          <a:xfrm>
            <a:off x="5364088" y="1935480"/>
            <a:ext cx="3654494" cy="3888432"/>
          </a:xfrm>
          <a:prstGeom prst="rect">
            <a:avLst/>
          </a:prstGeom>
          <a:noFill/>
          <a:ln>
            <a:noFill/>
          </a:ln>
        </p:spPr>
      </p:pic>
      <p:sp>
        <p:nvSpPr>
          <p:cNvPr id="226" name="Google Shape;226;p30"/>
          <p:cNvSpPr txBox="1"/>
          <p:nvPr/>
        </p:nvSpPr>
        <p:spPr>
          <a:xfrm>
            <a:off x="6084168" y="5914568"/>
            <a:ext cx="280831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1800">
                <a:solidFill>
                  <a:schemeClr val="dk1"/>
                </a:solidFill>
                <a:latin typeface="Constantia"/>
                <a:ea typeface="Constantia"/>
                <a:cs typeface="Constantia"/>
                <a:sym typeface="Constantia"/>
              </a:rPr>
              <a:t>«The Balanced System»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190861" y="836712"/>
            <a:ext cx="8762277" cy="864096"/>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4000"/>
              <a:buFont typeface="Calibri"/>
              <a:buNone/>
            </a:pPr>
            <a:r>
              <a:rPr lang="sv-SE" sz="4000"/>
              <a:t>Small scale system – the Svalbard Class</a:t>
            </a:r>
            <a:endParaRPr/>
          </a:p>
        </p:txBody>
      </p:sp>
      <p:sp>
        <p:nvSpPr>
          <p:cNvPr id="233" name="Google Shape;233;p31"/>
          <p:cNvSpPr txBox="1">
            <a:spLocks noGrp="1"/>
          </p:cNvSpPr>
          <p:nvPr>
            <p:ph type="body" idx="1"/>
          </p:nvPr>
        </p:nvSpPr>
        <p:spPr>
          <a:xfrm>
            <a:off x="457200" y="1935480"/>
            <a:ext cx="7787208" cy="1962330"/>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SzPts val="2100"/>
              <a:buChar char="⚫"/>
            </a:pPr>
            <a:r>
              <a:rPr lang="sv-SE" sz="2210"/>
              <a:t>Magnetic gear accelerates slow motions – slow and small waves. Demonstrated live with mini unit. See figure.</a:t>
            </a:r>
            <a:br>
              <a:rPr lang="sv-SE" sz="2210"/>
            </a:br>
            <a:endParaRPr sz="2210"/>
          </a:p>
          <a:p>
            <a:pPr marL="274320" lvl="0" indent="-274320" algn="l" rtl="0">
              <a:lnSpc>
                <a:spcPct val="80000"/>
              </a:lnSpc>
              <a:spcBef>
                <a:spcPts val="442"/>
              </a:spcBef>
              <a:spcAft>
                <a:spcPts val="0"/>
              </a:spcAft>
              <a:buSzPts val="2100"/>
              <a:buChar char="⚫"/>
            </a:pPr>
            <a:r>
              <a:rPr lang="sv-SE" sz="2210"/>
              <a:t> The magnetic gear ensures efficient energy production in large scale implementation. Planned unit will generate 1 – 10 kW with a buoy of 1.8 meter diameter.</a:t>
            </a:r>
            <a:endParaRPr/>
          </a:p>
        </p:txBody>
      </p:sp>
      <p:pic>
        <p:nvPicPr>
          <p:cNvPr id="234" name="Google Shape;234;p31" descr="C:\Users\Lars Byström\Desktop\BYSTROEM_CONSULTING_AB\Ocean Energy\Produkt 3 - Svalbardsboj\Bryggkonstruktion\Bøye nede perspektiv.jpg"/>
          <p:cNvPicPr preferRelativeResize="0"/>
          <p:nvPr/>
        </p:nvPicPr>
        <p:blipFill rotWithShape="1">
          <a:blip r:embed="rId3">
            <a:alphaModFix/>
          </a:blip>
          <a:srcRect/>
          <a:stretch/>
        </p:blipFill>
        <p:spPr>
          <a:xfrm>
            <a:off x="2977507" y="4359410"/>
            <a:ext cx="3373634" cy="1962330"/>
          </a:xfrm>
          <a:prstGeom prst="rect">
            <a:avLst/>
          </a:prstGeom>
          <a:noFill/>
          <a:ln>
            <a:noFill/>
          </a:ln>
        </p:spPr>
      </p:pic>
      <p:sp>
        <p:nvSpPr>
          <p:cNvPr id="235" name="Google Shape;235;p31"/>
          <p:cNvSpPr txBox="1"/>
          <p:nvPr/>
        </p:nvSpPr>
        <p:spPr>
          <a:xfrm>
            <a:off x="3707903" y="6321758"/>
            <a:ext cx="1728300" cy="26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1100">
                <a:solidFill>
                  <a:schemeClr val="dk1"/>
                </a:solidFill>
                <a:latin typeface="Constantia"/>
                <a:ea typeface="Constantia"/>
                <a:cs typeface="Constantia"/>
                <a:sym typeface="Constantia"/>
              </a:rPr>
              <a:t>«Svalbard Class Buoy»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215515" y="548680"/>
            <a:ext cx="8712968" cy="852704"/>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3200"/>
              <a:buFont typeface="Calibri"/>
              <a:buNone/>
            </a:pPr>
            <a:r>
              <a:rPr lang="sv-SE" sz="3200"/>
              <a:t>Large scale  – the Balanced System with Storm Buoy</a:t>
            </a:r>
            <a:endParaRPr/>
          </a:p>
        </p:txBody>
      </p:sp>
      <p:sp>
        <p:nvSpPr>
          <p:cNvPr id="242" name="Google Shape;242;p32"/>
          <p:cNvSpPr txBox="1">
            <a:spLocks noGrp="1"/>
          </p:cNvSpPr>
          <p:nvPr>
            <p:ph type="body" idx="1"/>
          </p:nvPr>
        </p:nvSpPr>
        <p:spPr>
          <a:xfrm>
            <a:off x="467544" y="1628800"/>
            <a:ext cx="7883401" cy="1853403"/>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470"/>
              <a:buChar char="⚫"/>
            </a:pPr>
            <a:r>
              <a:rPr lang="sv-SE"/>
              <a:t>Large scale system for up to 50 kW per unit</a:t>
            </a:r>
            <a:br>
              <a:rPr lang="sv-SE"/>
            </a:br>
            <a:br>
              <a:rPr lang="sv-SE"/>
            </a:br>
            <a:br>
              <a:rPr lang="sv-SE"/>
            </a:br>
            <a:endParaRPr/>
          </a:p>
        </p:txBody>
      </p:sp>
      <p:pic>
        <p:nvPicPr>
          <p:cNvPr id="243" name="Google Shape;243;p32"/>
          <p:cNvPicPr preferRelativeResize="0"/>
          <p:nvPr/>
        </p:nvPicPr>
        <p:blipFill rotWithShape="1">
          <a:blip r:embed="rId3">
            <a:alphaModFix/>
          </a:blip>
          <a:srcRect/>
          <a:stretch/>
        </p:blipFill>
        <p:spPr>
          <a:xfrm>
            <a:off x="1554413" y="2276872"/>
            <a:ext cx="6035173" cy="43062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457200" y="404664"/>
            <a:ext cx="8229600" cy="1872208"/>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5000"/>
              <a:buFont typeface="Calibri"/>
              <a:buNone/>
            </a:pPr>
            <a:r>
              <a:rPr lang="sv-SE"/>
              <a:t>Basic principle for the concept of using a point absorber</a:t>
            </a:r>
            <a:endParaRPr sz="1200"/>
          </a:p>
        </p:txBody>
      </p:sp>
      <p:pic>
        <p:nvPicPr>
          <p:cNvPr id="123" name="Google Shape;123;p16"/>
          <p:cNvPicPr preferRelativeResize="0">
            <a:picLocks noGrp="1"/>
          </p:cNvPicPr>
          <p:nvPr>
            <p:ph type="body" idx="1"/>
          </p:nvPr>
        </p:nvPicPr>
        <p:blipFill rotWithShape="1">
          <a:blip r:embed="rId3">
            <a:alphaModFix/>
          </a:blip>
          <a:srcRect/>
          <a:stretch/>
        </p:blipFill>
        <p:spPr>
          <a:xfrm>
            <a:off x="1262977" y="2276872"/>
            <a:ext cx="6618045" cy="421044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a:spLocks noGrp="1"/>
          </p:cNvSpPr>
          <p:nvPr>
            <p:ph type="title"/>
          </p:nvPr>
        </p:nvSpPr>
        <p:spPr>
          <a:xfrm>
            <a:off x="251520" y="692696"/>
            <a:ext cx="8640960" cy="852704"/>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3200"/>
              <a:buFont typeface="Calibri"/>
              <a:buNone/>
            </a:pPr>
            <a:r>
              <a:rPr lang="sv-SE" sz="3200"/>
              <a:t>Large scale  – the Balanced System with Storm Buoy</a:t>
            </a:r>
            <a:endParaRPr/>
          </a:p>
        </p:txBody>
      </p:sp>
      <p:sp>
        <p:nvSpPr>
          <p:cNvPr id="250" name="Google Shape;250;p33"/>
          <p:cNvSpPr txBox="1">
            <a:spLocks noGrp="1"/>
          </p:cNvSpPr>
          <p:nvPr>
            <p:ph type="body" idx="1"/>
          </p:nvPr>
        </p:nvSpPr>
        <p:spPr>
          <a:xfrm>
            <a:off x="505023" y="2007646"/>
            <a:ext cx="8229600" cy="1853402"/>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SzPts val="1729"/>
              <a:buChar char="⚫"/>
            </a:pPr>
            <a:r>
              <a:rPr lang="sv-SE" sz="1820"/>
              <a:t>Efficient energy production for a wide range of wave amplitudes. Can handle very big waves with high energy content.</a:t>
            </a:r>
            <a:br>
              <a:rPr lang="sv-SE" sz="1820"/>
            </a:br>
            <a:endParaRPr sz="1820"/>
          </a:p>
          <a:p>
            <a:pPr marL="274320" lvl="0" indent="-274320" algn="l" rtl="0">
              <a:lnSpc>
                <a:spcPct val="80000"/>
              </a:lnSpc>
              <a:spcBef>
                <a:spcPts val="364"/>
              </a:spcBef>
              <a:spcAft>
                <a:spcPts val="0"/>
              </a:spcAft>
              <a:buSzPts val="1729"/>
              <a:buChar char="⚫"/>
            </a:pPr>
            <a:r>
              <a:rPr lang="sv-SE" sz="1820"/>
              <a:t>The Storm Buoy ensures that the system is secured for extreme weather conditions.</a:t>
            </a:r>
            <a:br>
              <a:rPr lang="sv-SE" sz="1820"/>
            </a:br>
            <a:br>
              <a:rPr lang="sv-SE" sz="1820"/>
            </a:br>
            <a:endParaRPr sz="1820"/>
          </a:p>
        </p:txBody>
      </p:sp>
      <p:pic>
        <p:nvPicPr>
          <p:cNvPr id="251" name="Google Shape;251;p33"/>
          <p:cNvPicPr preferRelativeResize="0"/>
          <p:nvPr/>
        </p:nvPicPr>
        <p:blipFill rotWithShape="1">
          <a:blip r:embed="rId3">
            <a:alphaModFix/>
          </a:blip>
          <a:srcRect l="15177"/>
          <a:stretch/>
        </p:blipFill>
        <p:spPr>
          <a:xfrm>
            <a:off x="395536" y="3485485"/>
            <a:ext cx="4427017" cy="2675977"/>
          </a:xfrm>
          <a:prstGeom prst="rect">
            <a:avLst/>
          </a:prstGeom>
          <a:noFill/>
          <a:ln>
            <a:noFill/>
          </a:ln>
        </p:spPr>
      </p:pic>
      <p:pic>
        <p:nvPicPr>
          <p:cNvPr id="252" name="Google Shape;252;p33"/>
          <p:cNvPicPr preferRelativeResize="0"/>
          <p:nvPr/>
        </p:nvPicPr>
        <p:blipFill rotWithShape="1">
          <a:blip r:embed="rId4">
            <a:alphaModFix/>
          </a:blip>
          <a:srcRect/>
          <a:stretch/>
        </p:blipFill>
        <p:spPr>
          <a:xfrm>
            <a:off x="4652922" y="3485485"/>
            <a:ext cx="4239557" cy="267981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txBox="1">
            <a:spLocks noGrp="1"/>
          </p:cNvSpPr>
          <p:nvPr>
            <p:ph type="title"/>
          </p:nvPr>
        </p:nvSpPr>
        <p:spPr>
          <a:xfrm>
            <a:off x="467544" y="404664"/>
            <a:ext cx="8219256" cy="1140736"/>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5000"/>
              <a:buFont typeface="Calibri"/>
              <a:buNone/>
            </a:pPr>
            <a:r>
              <a:rPr lang="sv-SE"/>
              <a:t>Patents</a:t>
            </a:r>
            <a:endParaRPr/>
          </a:p>
        </p:txBody>
      </p:sp>
      <p:sp>
        <p:nvSpPr>
          <p:cNvPr id="259" name="Google Shape;259;p34"/>
          <p:cNvSpPr txBox="1">
            <a:spLocks noGrp="1"/>
          </p:cNvSpPr>
          <p:nvPr>
            <p:ph type="body" idx="1"/>
          </p:nvPr>
        </p:nvSpPr>
        <p:spPr>
          <a:xfrm>
            <a:off x="467544" y="1772816"/>
            <a:ext cx="8229600" cy="46805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900"/>
              <a:buChar char="⚫"/>
            </a:pPr>
            <a:r>
              <a:rPr lang="sv-SE" sz="2000"/>
              <a:t>Objective: to secure the products with patents covering the main functions of the systems.</a:t>
            </a:r>
            <a:br>
              <a:rPr lang="sv-SE" sz="2000"/>
            </a:br>
            <a:endParaRPr sz="2000"/>
          </a:p>
          <a:p>
            <a:pPr marL="274320" lvl="0" indent="-274320" algn="l" rtl="0">
              <a:spcBef>
                <a:spcPts val="400"/>
              </a:spcBef>
              <a:spcAft>
                <a:spcPts val="0"/>
              </a:spcAft>
              <a:buSzPts val="1900"/>
              <a:buChar char="⚫"/>
            </a:pPr>
            <a:r>
              <a:rPr lang="sv-SE" sz="2000"/>
              <a:t>Current patents for large scale system:</a:t>
            </a:r>
            <a:endParaRPr/>
          </a:p>
          <a:p>
            <a:pPr marL="914400" lvl="2" indent="-246887" algn="l" rtl="0">
              <a:spcBef>
                <a:spcPts val="400"/>
              </a:spcBef>
              <a:spcAft>
                <a:spcPts val="0"/>
              </a:spcAft>
              <a:buSzPts val="1400"/>
              <a:buChar char="⚫"/>
            </a:pPr>
            <a:r>
              <a:rPr lang="sv-SE" sz="2000"/>
              <a:t>Patent describing an intelligent buoy capable of handling rough weather conditions (by bringing the buoy down to save depth under the surface). («Storm Buoy»)</a:t>
            </a:r>
            <a:endParaRPr sz="2000"/>
          </a:p>
          <a:p>
            <a:pPr marL="914400" lvl="2" indent="-246887" algn="l" rtl="0">
              <a:spcBef>
                <a:spcPts val="400"/>
              </a:spcBef>
              <a:spcAft>
                <a:spcPts val="0"/>
              </a:spcAft>
              <a:buSzPts val="1400"/>
              <a:buChar char="⚫"/>
            </a:pPr>
            <a:r>
              <a:rPr lang="sv-SE" sz="2000"/>
              <a:t>Patent describing a ”balanced system” capable of generating electricity from waves with varying amplitudes (from very small to very big waves) and automatic handle varying water level (tide water). («The Balanced System»)</a:t>
            </a:r>
            <a:endParaRPr/>
          </a:p>
          <a:p>
            <a:pPr marL="640080" lvl="1" indent="-246888" algn="l" rtl="0">
              <a:spcBef>
                <a:spcPts val="400"/>
              </a:spcBef>
              <a:spcAft>
                <a:spcPts val="0"/>
              </a:spcAft>
              <a:buSzPts val="1700"/>
              <a:buChar char="⚫"/>
            </a:pPr>
            <a:r>
              <a:rPr lang="sv-SE" sz="2000"/>
              <a:t>Current patent for small scale system</a:t>
            </a:r>
            <a:endParaRPr/>
          </a:p>
          <a:p>
            <a:pPr marL="914400" lvl="2" indent="-246887" algn="l" rtl="0">
              <a:spcBef>
                <a:spcPts val="400"/>
              </a:spcBef>
              <a:spcAft>
                <a:spcPts val="0"/>
              </a:spcAft>
              <a:buSzPts val="1400"/>
              <a:buChar char="⚫"/>
            </a:pPr>
            <a:r>
              <a:rPr lang="sv-SE" sz="2000"/>
              <a:t>Patent describing electricity generation by linear generators for buoys («Elfarming»)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5"/>
          <p:cNvSpPr txBox="1">
            <a:spLocks noGrp="1"/>
          </p:cNvSpPr>
          <p:nvPr>
            <p:ph type="title"/>
          </p:nvPr>
        </p:nvSpPr>
        <p:spPr>
          <a:xfrm>
            <a:off x="971600" y="980728"/>
            <a:ext cx="7200800" cy="1140736"/>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4500"/>
              <a:buFont typeface="Calibri"/>
              <a:buNone/>
            </a:pPr>
            <a:r>
              <a:rPr lang="sv-SE" sz="4500"/>
              <a:t> Economy</a:t>
            </a:r>
            <a:br>
              <a:rPr lang="sv-SE" sz="4500"/>
            </a:br>
            <a:r>
              <a:rPr lang="sv-SE" sz="3240"/>
              <a:t>(example large scale park on Canary Island)</a:t>
            </a:r>
            <a:endParaRPr/>
          </a:p>
        </p:txBody>
      </p:sp>
      <p:sp>
        <p:nvSpPr>
          <p:cNvPr id="266" name="Google Shape;266;p35"/>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80"/>
              <a:buNone/>
            </a:pPr>
            <a:endParaRPr sz="2400"/>
          </a:p>
          <a:p>
            <a:pPr marL="393192" lvl="1" indent="0" algn="l" rtl="0">
              <a:spcBef>
                <a:spcPts val="480"/>
              </a:spcBef>
              <a:spcAft>
                <a:spcPts val="0"/>
              </a:spcAft>
              <a:buSzPts val="2040"/>
              <a:buNone/>
            </a:pPr>
            <a:r>
              <a:rPr lang="sv-SE"/>
              <a:t>Number of generators:			200</a:t>
            </a:r>
            <a:br>
              <a:rPr lang="sv-SE"/>
            </a:br>
            <a:r>
              <a:rPr lang="sv-SE"/>
              <a:t>Total investment:				24,0 mill EURO</a:t>
            </a:r>
            <a:br>
              <a:rPr lang="sv-SE"/>
            </a:br>
            <a:r>
              <a:rPr lang="sv-SE"/>
              <a:t>Power per generator:			50 kW</a:t>
            </a:r>
            <a:endParaRPr/>
          </a:p>
          <a:p>
            <a:pPr marL="393192" lvl="1" indent="0" algn="l" rtl="0">
              <a:spcBef>
                <a:spcPts val="480"/>
              </a:spcBef>
              <a:spcAft>
                <a:spcPts val="0"/>
              </a:spcAft>
              <a:buSzPts val="2040"/>
              <a:buNone/>
            </a:pPr>
            <a:r>
              <a:rPr lang="sv-SE"/>
              <a:t>Generation time (average):		5.000 h / y</a:t>
            </a:r>
            <a:br>
              <a:rPr lang="sv-SE"/>
            </a:br>
            <a:r>
              <a:rPr lang="sv-SE"/>
              <a:t>Price electricity (guaranteed):		0,15 EURO/ kWh</a:t>
            </a:r>
            <a:endParaRPr/>
          </a:p>
          <a:p>
            <a:pPr marL="393192" lvl="1" indent="0" algn="l" rtl="0">
              <a:spcBef>
                <a:spcPts val="480"/>
              </a:spcBef>
              <a:spcAft>
                <a:spcPts val="0"/>
              </a:spcAft>
              <a:buSzPts val="2040"/>
              <a:buNone/>
            </a:pPr>
            <a:endParaRPr/>
          </a:p>
          <a:p>
            <a:pPr marL="393192" lvl="1" indent="0" algn="l" rtl="0">
              <a:spcBef>
                <a:spcPts val="480"/>
              </a:spcBef>
              <a:spcAft>
                <a:spcPts val="0"/>
              </a:spcAft>
              <a:buSzPts val="2040"/>
              <a:buNone/>
            </a:pPr>
            <a:r>
              <a:rPr lang="sv-SE"/>
              <a:t>Income:					8,0 mill EURO/ y</a:t>
            </a:r>
            <a:br>
              <a:rPr lang="sv-SE"/>
            </a:br>
            <a:r>
              <a:rPr lang="sv-SE"/>
              <a:t>	</a:t>
            </a:r>
            <a:br>
              <a:rPr lang="sv-SE"/>
            </a:b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467544" y="704088"/>
            <a:ext cx="8219256" cy="1140736"/>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5000"/>
              <a:buFont typeface="Calibri"/>
              <a:buNone/>
            </a:pPr>
            <a:r>
              <a:rPr lang="sv-SE"/>
              <a:t> Potential</a:t>
            </a:r>
            <a:endParaRPr/>
          </a:p>
        </p:txBody>
      </p:sp>
      <p:sp>
        <p:nvSpPr>
          <p:cNvPr id="273" name="Google Shape;273;p36"/>
          <p:cNvSpPr txBox="1">
            <a:spLocks noGrp="1"/>
          </p:cNvSpPr>
          <p:nvPr>
            <p:ph type="body" idx="1"/>
          </p:nvPr>
        </p:nvSpPr>
        <p:spPr>
          <a:xfrm>
            <a:off x="457200" y="2204864"/>
            <a:ext cx="8229600" cy="4389120"/>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285"/>
              <a:buChar char="⚫"/>
            </a:pPr>
            <a:r>
              <a:rPr lang="sv-SE" sz="2405"/>
              <a:t>We estimate the potential for large scale systems:</a:t>
            </a:r>
            <a:br>
              <a:rPr lang="sv-SE" sz="2405"/>
            </a:br>
            <a:endParaRPr sz="2405"/>
          </a:p>
          <a:p>
            <a:pPr marL="274320" lvl="0" indent="-274320" algn="l" rtl="0">
              <a:lnSpc>
                <a:spcPct val="90000"/>
              </a:lnSpc>
              <a:spcBef>
                <a:spcPts val="481"/>
              </a:spcBef>
              <a:spcAft>
                <a:spcPts val="0"/>
              </a:spcAft>
              <a:buSzPts val="2285"/>
              <a:buChar char="⚫"/>
            </a:pPr>
            <a:r>
              <a:rPr lang="sv-SE" sz="2405"/>
              <a:t>Total potential is around 10.000 parks worldwide with 200 generators per park (approx 10 parks per island of interest and the same number on mainland with fossile electricity production today)</a:t>
            </a:r>
            <a:br>
              <a:rPr lang="sv-SE" sz="2405"/>
            </a:br>
            <a:endParaRPr sz="2405"/>
          </a:p>
          <a:p>
            <a:pPr marL="274320" lvl="0" indent="-274320" algn="l" rtl="0">
              <a:lnSpc>
                <a:spcPct val="90000"/>
              </a:lnSpc>
              <a:spcBef>
                <a:spcPts val="481"/>
              </a:spcBef>
              <a:spcAft>
                <a:spcPts val="0"/>
              </a:spcAft>
              <a:buSzPts val="2285"/>
              <a:buChar char="⚫"/>
            </a:pPr>
            <a:r>
              <a:rPr lang="sv-SE" sz="2405"/>
              <a:t>During the next 10 year period we estimate a potential of 600 parks.</a:t>
            </a:r>
            <a:br>
              <a:rPr lang="sv-SE" sz="2405"/>
            </a:br>
            <a:br>
              <a:rPr lang="sv-SE" sz="2405"/>
            </a:br>
            <a:br>
              <a:rPr lang="sv-SE" sz="2405"/>
            </a:br>
            <a:endParaRPr sz="2405"/>
          </a:p>
          <a:p>
            <a:pPr marL="274320" lvl="0" indent="-129238" algn="l" rtl="0">
              <a:lnSpc>
                <a:spcPct val="90000"/>
              </a:lnSpc>
              <a:spcBef>
                <a:spcPts val="481"/>
              </a:spcBef>
              <a:spcAft>
                <a:spcPts val="0"/>
              </a:spcAft>
              <a:buSzPts val="2285"/>
              <a:buNone/>
            </a:pPr>
            <a:endParaRPr sz="2405"/>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sv-SE"/>
              <a:t>Experience at OCE founders:</a:t>
            </a:r>
            <a:endParaRPr/>
          </a:p>
        </p:txBody>
      </p:sp>
      <p:sp>
        <p:nvSpPr>
          <p:cNvPr id="280" name="Google Shape;280;p37"/>
          <p:cNvSpPr txBox="1">
            <a:spLocks noGrp="1"/>
          </p:cNvSpPr>
          <p:nvPr>
            <p:ph type="body" idx="1"/>
          </p:nvPr>
        </p:nvSpPr>
        <p:spPr>
          <a:xfrm>
            <a:off x="611560" y="2046045"/>
            <a:ext cx="6048672" cy="4389120"/>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470"/>
              <a:buChar char="⚫"/>
            </a:pPr>
            <a:r>
              <a:rPr lang="sv-SE"/>
              <a:t>Develop companies from start-up to market introduction</a:t>
            </a:r>
            <a:br>
              <a:rPr lang="sv-SE"/>
            </a:br>
            <a:endParaRPr/>
          </a:p>
          <a:p>
            <a:pPr marL="274320" lvl="0" indent="-274320" algn="l" rtl="0">
              <a:lnSpc>
                <a:spcPct val="90000"/>
              </a:lnSpc>
              <a:spcBef>
                <a:spcPts val="520"/>
              </a:spcBef>
              <a:spcAft>
                <a:spcPts val="0"/>
              </a:spcAft>
              <a:buSzPts val="2470"/>
              <a:buChar char="⚫"/>
            </a:pPr>
            <a:r>
              <a:rPr lang="sv-SE"/>
              <a:t>Extensive international sales experience</a:t>
            </a:r>
            <a:br>
              <a:rPr lang="sv-SE"/>
            </a:br>
            <a:endParaRPr/>
          </a:p>
          <a:p>
            <a:pPr marL="274320" lvl="0" indent="-274320" algn="l" rtl="0">
              <a:lnSpc>
                <a:spcPct val="90000"/>
              </a:lnSpc>
              <a:spcBef>
                <a:spcPts val="520"/>
              </a:spcBef>
              <a:spcAft>
                <a:spcPts val="0"/>
              </a:spcAft>
              <a:buSzPts val="2470"/>
              <a:buChar char="⚫"/>
            </a:pPr>
            <a:r>
              <a:rPr lang="sv-SE"/>
              <a:t>Develop innovations from idea to patent</a:t>
            </a:r>
            <a:br>
              <a:rPr lang="sv-SE"/>
            </a:br>
            <a:endParaRPr/>
          </a:p>
          <a:p>
            <a:pPr marL="274320" lvl="0" indent="-274320" algn="l" rtl="0">
              <a:lnSpc>
                <a:spcPct val="90000"/>
              </a:lnSpc>
              <a:spcBef>
                <a:spcPts val="520"/>
              </a:spcBef>
              <a:spcAft>
                <a:spcPts val="0"/>
              </a:spcAft>
              <a:buSzPts val="2470"/>
              <a:buChar char="⚫"/>
            </a:pPr>
            <a:r>
              <a:rPr lang="sv-SE"/>
              <a:t>Manage technical development projects</a:t>
            </a:r>
            <a:endParaRPr sz="2600"/>
          </a:p>
          <a:p>
            <a:pPr marL="640080" lvl="1" indent="-106553" algn="l" rtl="0">
              <a:lnSpc>
                <a:spcPct val="90000"/>
              </a:lnSpc>
              <a:spcBef>
                <a:spcPts val="520"/>
              </a:spcBef>
              <a:spcAft>
                <a:spcPts val="0"/>
              </a:spcAft>
              <a:buSzPts val="2210"/>
              <a:buNone/>
            </a:pPr>
            <a:endParaRPr sz="2600"/>
          </a:p>
        </p:txBody>
      </p:sp>
      <p:pic>
        <p:nvPicPr>
          <p:cNvPr id="281" name="Google Shape;281;p37"/>
          <p:cNvPicPr preferRelativeResize="0"/>
          <p:nvPr/>
        </p:nvPicPr>
        <p:blipFill rotWithShape="1">
          <a:blip r:embed="rId3">
            <a:alphaModFix/>
          </a:blip>
          <a:srcRect/>
          <a:stretch/>
        </p:blipFill>
        <p:spPr>
          <a:xfrm>
            <a:off x="6372200" y="2492896"/>
            <a:ext cx="2407742" cy="1261889"/>
          </a:xfrm>
          <a:prstGeom prst="rect">
            <a:avLst/>
          </a:prstGeom>
          <a:noFill/>
          <a:ln>
            <a:noFill/>
          </a:ln>
        </p:spPr>
      </p:pic>
      <p:pic>
        <p:nvPicPr>
          <p:cNvPr id="282" name="Google Shape;282;p37"/>
          <p:cNvPicPr preferRelativeResize="0"/>
          <p:nvPr/>
        </p:nvPicPr>
        <p:blipFill rotWithShape="1">
          <a:blip r:embed="rId4">
            <a:alphaModFix/>
          </a:blip>
          <a:srcRect/>
          <a:stretch/>
        </p:blipFill>
        <p:spPr>
          <a:xfrm>
            <a:off x="7106811" y="4149080"/>
            <a:ext cx="1474053" cy="127414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8"/>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Autofit/>
          </a:bodyPr>
          <a:lstStyle/>
          <a:p>
            <a:pPr marL="0" marR="0" lvl="0" indent="0" algn="ctr" rtl="0">
              <a:spcBef>
                <a:spcPts val="0"/>
              </a:spcBef>
              <a:spcAft>
                <a:spcPts val="0"/>
              </a:spcAft>
              <a:buSzPts val="4560"/>
              <a:buNone/>
            </a:pPr>
            <a:r>
              <a:rPr lang="sv-SE" sz="4800" b="1" i="1">
                <a:solidFill>
                  <a:srgbClr val="FFC000"/>
                </a:solidFill>
              </a:rPr>
              <a:t>Ocean Energy</a:t>
            </a:r>
            <a:endParaRPr sz="4800">
              <a:solidFill>
                <a:srgbClr val="FFC000"/>
              </a:solidFill>
            </a:endParaRPr>
          </a:p>
          <a:p>
            <a:pPr marL="0" marR="0" lvl="0" indent="0" algn="ctr" rtl="0">
              <a:spcBef>
                <a:spcPts val="520"/>
              </a:spcBef>
              <a:spcAft>
                <a:spcPts val="0"/>
              </a:spcAft>
              <a:buSzPts val="2470"/>
              <a:buNone/>
            </a:pPr>
            <a:r>
              <a:rPr lang="sv-SE"/>
              <a:t>The Waves of the Future</a:t>
            </a:r>
            <a:endParaRPr/>
          </a:p>
          <a:p>
            <a:pPr marL="0" marR="45720" lvl="0" indent="0" algn="r" rtl="0">
              <a:spcBef>
                <a:spcPts val="520"/>
              </a:spcBef>
              <a:spcAft>
                <a:spcPts val="0"/>
              </a:spcAft>
              <a:buSzPts val="2470"/>
              <a:buNone/>
            </a:pPr>
            <a:endParaRPr/>
          </a:p>
        </p:txBody>
      </p:sp>
      <p:pic>
        <p:nvPicPr>
          <p:cNvPr id="289" name="Google Shape;289;p38"/>
          <p:cNvPicPr preferRelativeResize="0"/>
          <p:nvPr/>
        </p:nvPicPr>
        <p:blipFill rotWithShape="1">
          <a:blip r:embed="rId3">
            <a:alphaModFix/>
          </a:blip>
          <a:srcRect/>
          <a:stretch/>
        </p:blipFill>
        <p:spPr>
          <a:xfrm>
            <a:off x="3275856" y="1484784"/>
            <a:ext cx="2114550" cy="1228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7" descr="Se Ocean Energy sin nye animasjon som skjematisk illustrerer selskapets siste oppfinnelse «Det Balanserte System» - en løsning som fleksibelt og dynamisk kan takle alle normale bølgehøyder mellom 1 - 10 meter løpende og som i kombinasjon med «Storm Bøyen» da også dukker ned (nullstiller utstyret) når stormværet og bølgehøydene blir for krevende. Systemet er nå innvilget patent og utnytter det revolusjonerende og tidligere omtalte «Magnetgiret» for å oppnå ønsket generatorhastighet i produksjonsmodulen. Dette nye og alternative generatorsystemet vil bli utviklet sammen med Aalborg Universitet kommende periode." title="Ocean Energy - «det balanserte system»">
            <a:hlinkClick r:id="rId3"/>
          </p:cNvPr>
          <p:cNvPicPr preferRelativeResize="0"/>
          <p:nvPr/>
        </p:nvPicPr>
        <p:blipFill>
          <a:blip r:embed="rId4">
            <a:alphaModFix/>
          </a:blip>
          <a:stretch>
            <a:fillRect/>
          </a:stretch>
        </p:blipFill>
        <p:spPr>
          <a:xfrm>
            <a:off x="0" y="0"/>
            <a:ext cx="9143992"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sv-SE"/>
              <a:t>Direct connection to local grid</a:t>
            </a:r>
            <a:endParaRPr/>
          </a:p>
        </p:txBody>
      </p:sp>
      <p:pic>
        <p:nvPicPr>
          <p:cNvPr id="134" name="Google Shape;134;p18"/>
          <p:cNvPicPr preferRelativeResize="0">
            <a:picLocks noGrp="1"/>
          </p:cNvPicPr>
          <p:nvPr>
            <p:ph type="body" idx="1"/>
          </p:nvPr>
        </p:nvPicPr>
        <p:blipFill rotWithShape="1">
          <a:blip r:embed="rId3">
            <a:alphaModFix/>
          </a:blip>
          <a:srcRect/>
          <a:stretch/>
        </p:blipFill>
        <p:spPr>
          <a:xfrm>
            <a:off x="457200" y="2288599"/>
            <a:ext cx="8229600" cy="36825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Bilde 2" descr="Et bilde som inneholder sitter, vann, svart, tre&#10;&#10;Automatisk generert beskrivelse">
            <a:extLst>
              <a:ext uri="{FF2B5EF4-FFF2-40B4-BE49-F238E27FC236}">
                <a16:creationId xmlns:a16="http://schemas.microsoft.com/office/drawing/2014/main" id="{1C9257A6-0DCB-A945-B612-A353E729347F}"/>
              </a:ext>
            </a:extLst>
          </p:cNvPr>
          <p:cNvPicPr>
            <a:picLocks noChangeAspect="1"/>
          </p:cNvPicPr>
          <p:nvPr/>
        </p:nvPicPr>
        <p:blipFill>
          <a:blip r:embed="rId3"/>
          <a:stretch>
            <a:fillRect/>
          </a:stretch>
        </p:blipFill>
        <p:spPr>
          <a:xfrm>
            <a:off x="157655" y="533138"/>
            <a:ext cx="8828690" cy="6240780"/>
          </a:xfrm>
          <a:prstGeom prst="rect">
            <a:avLst/>
          </a:prstGeom>
        </p:spPr>
      </p:pic>
    </p:spTree>
    <p:extLst>
      <p:ext uri="{BB962C8B-B14F-4D97-AF65-F5344CB8AC3E}">
        <p14:creationId xmlns:p14="http://schemas.microsoft.com/office/powerpoint/2010/main" val="292780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sv-SE"/>
              <a:t>	Wave Power – a long story</a:t>
            </a:r>
            <a:endParaRPr/>
          </a:p>
        </p:txBody>
      </p:sp>
      <p:sp>
        <p:nvSpPr>
          <p:cNvPr id="140" name="Google Shape;140;p19"/>
          <p:cNvSpPr txBox="1">
            <a:spLocks noGrp="1"/>
          </p:cNvSpPr>
          <p:nvPr>
            <p:ph type="body" idx="1"/>
          </p:nvPr>
        </p:nvSpPr>
        <p:spPr>
          <a:xfrm>
            <a:off x="457200" y="2069468"/>
            <a:ext cx="4906888" cy="4084444"/>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SzPts val="1933"/>
              <a:buChar char="⚫"/>
            </a:pPr>
            <a:r>
              <a:rPr lang="sv-SE" sz="2035"/>
              <a:t>Accepted fact: There is a lot of energy in the waves</a:t>
            </a:r>
            <a:endParaRPr sz="2035"/>
          </a:p>
          <a:p>
            <a:pPr marL="274320" lvl="0" indent="-151558" algn="l" rtl="0">
              <a:lnSpc>
                <a:spcPct val="80000"/>
              </a:lnSpc>
              <a:spcBef>
                <a:spcPts val="407"/>
              </a:spcBef>
              <a:spcAft>
                <a:spcPts val="0"/>
              </a:spcAft>
              <a:buSzPts val="1933"/>
              <a:buNone/>
            </a:pPr>
            <a:endParaRPr sz="2035"/>
          </a:p>
          <a:p>
            <a:pPr marL="274320" lvl="0" indent="-274320" algn="l" rtl="0">
              <a:lnSpc>
                <a:spcPct val="80000"/>
              </a:lnSpc>
              <a:spcBef>
                <a:spcPts val="407"/>
              </a:spcBef>
              <a:spcAft>
                <a:spcPts val="0"/>
              </a:spcAft>
              <a:buSzPts val="1933"/>
              <a:buChar char="⚫"/>
            </a:pPr>
            <a:r>
              <a:rPr lang="sv-SE" sz="2035"/>
              <a:t>Several technical trials to convert to electricity</a:t>
            </a:r>
            <a:br>
              <a:rPr lang="sv-SE" sz="2035"/>
            </a:br>
            <a:endParaRPr sz="2035"/>
          </a:p>
          <a:p>
            <a:pPr marL="274320" lvl="0" indent="-274320" algn="l" rtl="0">
              <a:lnSpc>
                <a:spcPct val="80000"/>
              </a:lnSpc>
              <a:spcBef>
                <a:spcPts val="407"/>
              </a:spcBef>
              <a:spcAft>
                <a:spcPts val="0"/>
              </a:spcAft>
              <a:buSzPts val="1933"/>
              <a:buChar char="⚫"/>
            </a:pPr>
            <a:r>
              <a:rPr lang="sv-SE" sz="2035"/>
              <a:t>Rough weather the major problem</a:t>
            </a:r>
            <a:br>
              <a:rPr lang="sv-SE" sz="2035"/>
            </a:br>
            <a:endParaRPr sz="2035"/>
          </a:p>
          <a:p>
            <a:pPr marL="274320" lvl="0" indent="-274320" algn="l" rtl="0">
              <a:lnSpc>
                <a:spcPct val="80000"/>
              </a:lnSpc>
              <a:spcBef>
                <a:spcPts val="407"/>
              </a:spcBef>
              <a:spcAft>
                <a:spcPts val="0"/>
              </a:spcAft>
              <a:buSzPts val="1933"/>
              <a:buChar char="⚫"/>
            </a:pPr>
            <a:r>
              <a:rPr lang="sv-SE" sz="2035"/>
              <a:t>No technical solution yet solved the problem before Ocean Energy’s patented ”Storm Buoy” </a:t>
            </a:r>
            <a:br>
              <a:rPr lang="sv-SE" sz="2035"/>
            </a:br>
            <a:endParaRPr sz="2035"/>
          </a:p>
          <a:p>
            <a:pPr marL="274320" lvl="0" indent="-274320" algn="l" rtl="0">
              <a:lnSpc>
                <a:spcPct val="80000"/>
              </a:lnSpc>
              <a:spcBef>
                <a:spcPts val="518"/>
              </a:spcBef>
              <a:spcAft>
                <a:spcPts val="0"/>
              </a:spcAft>
              <a:buSzPts val="1933"/>
              <a:buChar char="⚫"/>
            </a:pPr>
            <a:r>
              <a:rPr lang="sv-SE" sz="2035"/>
              <a:t>Opportunity for big market</a:t>
            </a:r>
            <a:br>
              <a:rPr lang="sv-SE" sz="2590"/>
            </a:br>
            <a:endParaRPr sz="2590"/>
          </a:p>
        </p:txBody>
      </p:sp>
      <p:pic>
        <p:nvPicPr>
          <p:cNvPr id="141" name="Google Shape;141;p19"/>
          <p:cNvPicPr preferRelativeResize="0"/>
          <p:nvPr/>
        </p:nvPicPr>
        <p:blipFill rotWithShape="1">
          <a:blip r:embed="rId3">
            <a:alphaModFix/>
          </a:blip>
          <a:srcRect/>
          <a:stretch/>
        </p:blipFill>
        <p:spPr>
          <a:xfrm>
            <a:off x="5384624" y="2069468"/>
            <a:ext cx="3328144" cy="1820587"/>
          </a:xfrm>
          <a:prstGeom prst="rect">
            <a:avLst/>
          </a:prstGeom>
          <a:noFill/>
          <a:ln>
            <a:noFill/>
          </a:ln>
        </p:spPr>
      </p:pic>
      <p:pic>
        <p:nvPicPr>
          <p:cNvPr id="142" name="Google Shape;142;p19" descr="Bildet : hav, kyst, vann, stein, shore, rask, bølger ..."/>
          <p:cNvPicPr preferRelativeResize="0"/>
          <p:nvPr/>
        </p:nvPicPr>
        <p:blipFill rotWithShape="1">
          <a:blip r:embed="rId4">
            <a:alphaModFix/>
          </a:blip>
          <a:srcRect/>
          <a:stretch/>
        </p:blipFill>
        <p:spPr>
          <a:xfrm>
            <a:off x="5390697" y="4005064"/>
            <a:ext cx="3329461" cy="18722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0"/>
          <p:cNvPicPr preferRelativeResize="0"/>
          <p:nvPr/>
        </p:nvPicPr>
        <p:blipFill rotWithShape="1">
          <a:blip r:embed="rId3">
            <a:alphaModFix/>
          </a:blip>
          <a:srcRect/>
          <a:stretch/>
        </p:blipFill>
        <p:spPr>
          <a:xfrm>
            <a:off x="4139952" y="3356992"/>
            <a:ext cx="4485038" cy="2966266"/>
          </a:xfrm>
          <a:prstGeom prst="rect">
            <a:avLst/>
          </a:prstGeom>
          <a:noFill/>
          <a:ln>
            <a:noFill/>
          </a:ln>
        </p:spPr>
      </p:pic>
      <p:sp>
        <p:nvSpPr>
          <p:cNvPr id="149" name="Google Shape;149;p20"/>
          <p:cNvSpPr txBox="1">
            <a:spLocks noGrp="1"/>
          </p:cNvSpPr>
          <p:nvPr>
            <p:ph type="title"/>
          </p:nvPr>
        </p:nvSpPr>
        <p:spPr>
          <a:xfrm>
            <a:off x="395536" y="548680"/>
            <a:ext cx="8569098" cy="1512168"/>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500"/>
              <a:buFont typeface="Calibri"/>
              <a:buNone/>
            </a:pPr>
            <a:r>
              <a:rPr lang="sv-SE" sz="4500"/>
              <a:t>Examples - Results of rough weather 	</a:t>
            </a:r>
            <a:endParaRPr/>
          </a:p>
        </p:txBody>
      </p:sp>
      <p:pic>
        <p:nvPicPr>
          <p:cNvPr id="150" name="Google Shape;150;p20"/>
          <p:cNvPicPr preferRelativeResize="0"/>
          <p:nvPr/>
        </p:nvPicPr>
        <p:blipFill rotWithShape="1">
          <a:blip r:embed="rId4">
            <a:alphaModFix/>
          </a:blip>
          <a:srcRect/>
          <a:stretch/>
        </p:blipFill>
        <p:spPr>
          <a:xfrm>
            <a:off x="251520" y="2233433"/>
            <a:ext cx="4323209" cy="27653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457200" y="764704"/>
            <a:ext cx="8229600" cy="1296144"/>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2400"/>
              <a:buFont typeface="Calibri"/>
              <a:buNone/>
            </a:pPr>
            <a:r>
              <a:rPr lang="sv-SE" sz="2400"/>
              <a:t>Storm Buoy automatically lowers at extreme weather, regulates for tides and adjusts the ballast tank for optimal resonance with wave amplitudes.</a:t>
            </a:r>
            <a:endParaRPr sz="2400"/>
          </a:p>
        </p:txBody>
      </p:sp>
      <p:pic>
        <p:nvPicPr>
          <p:cNvPr id="157" name="Google Shape;157;p21" descr="Wave bouye_ side.JPG"/>
          <p:cNvPicPr preferRelativeResize="0"/>
          <p:nvPr/>
        </p:nvPicPr>
        <p:blipFill rotWithShape="1">
          <a:blip r:embed="rId3">
            <a:alphaModFix/>
          </a:blip>
          <a:srcRect/>
          <a:stretch/>
        </p:blipFill>
        <p:spPr>
          <a:xfrm>
            <a:off x="1547664" y="2132856"/>
            <a:ext cx="6192688" cy="3671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sv-SE"/>
              <a:t>	Business idea</a:t>
            </a:r>
            <a:endParaRPr/>
          </a:p>
        </p:txBody>
      </p:sp>
      <p:sp>
        <p:nvSpPr>
          <p:cNvPr id="164" name="Google Shape;164;p22"/>
          <p:cNvSpPr/>
          <p:nvPr/>
        </p:nvSpPr>
        <p:spPr>
          <a:xfrm>
            <a:off x="539552" y="2348880"/>
            <a:ext cx="8229600" cy="40324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3"/>
              </a:buClr>
              <a:buSzPts val="2812"/>
              <a:buFont typeface="Noto Sans Symbols"/>
              <a:buNone/>
            </a:pPr>
            <a:r>
              <a:rPr lang="sv-SE" sz="2960" b="1" i="1">
                <a:solidFill>
                  <a:schemeClr val="dk1"/>
                </a:solidFill>
                <a:latin typeface="Constantia"/>
                <a:ea typeface="Constantia"/>
                <a:cs typeface="Constantia"/>
                <a:sym typeface="Constantia"/>
              </a:rPr>
              <a:t>OCE shall provide the international market with competitive solutions for wave energy production. The solutions shall be capable to handle extreme rough weather conditions and will contribute to long term energy production from a renewable and environmental friendly source.</a:t>
            </a:r>
            <a:endParaRPr/>
          </a:p>
          <a:p>
            <a:pPr marL="274320" marR="0" lvl="0" indent="-274320" algn="l" rtl="0">
              <a:spcBef>
                <a:spcPts val="592"/>
              </a:spcBef>
              <a:spcAft>
                <a:spcPts val="0"/>
              </a:spcAft>
              <a:buClr>
                <a:schemeClr val="accent3"/>
              </a:buClr>
              <a:buSzPts val="2812"/>
              <a:buFont typeface="Noto Sans Symbols"/>
              <a:buNone/>
            </a:pPr>
            <a:r>
              <a:rPr lang="sv-SE" sz="2960">
                <a:solidFill>
                  <a:schemeClr val="dk1"/>
                </a:solidFill>
                <a:latin typeface="Constantia"/>
                <a:ea typeface="Constantia"/>
                <a:cs typeface="Constantia"/>
                <a:sym typeface="Constantia"/>
              </a:rPr>
              <a:t>	</a:t>
            </a:r>
            <a:endParaRPr sz="2960" i="1">
              <a:solidFill>
                <a:schemeClr val="dk1"/>
              </a:solidFill>
              <a:latin typeface="Constantia"/>
              <a:ea typeface="Constantia"/>
              <a:cs typeface="Constantia"/>
              <a:sym typeface="Constantia"/>
            </a:endParaRPr>
          </a:p>
        </p:txBody>
      </p:sp>
    </p:spTree>
  </p:cSld>
  <p:clrMapOvr>
    <a:masterClrMapping/>
  </p:clrMapOvr>
</p:sld>
</file>

<file path=ppt/theme/theme1.xml><?xml version="1.0" encoding="utf-8"?>
<a:theme xmlns:a="http://schemas.openxmlformats.org/drawingml/2006/main" name="Flyt">
  <a:themeElements>
    <a:clrScheme name="Flyt">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yt">
  <a:themeElements>
    <a:clrScheme name="Flyt">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647</Words>
  <Application>Microsoft Macintosh PowerPoint</Application>
  <PresentationFormat>Skjermfremvisning (4:3)</PresentationFormat>
  <Paragraphs>122</Paragraphs>
  <Slides>25</Slides>
  <Notes>25</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25</vt:i4>
      </vt:variant>
    </vt:vector>
  </HeadingPairs>
  <TitlesOfParts>
    <vt:vector size="31" baseType="lpstr">
      <vt:lpstr>Calibri</vt:lpstr>
      <vt:lpstr>Arial</vt:lpstr>
      <vt:lpstr>Noto Sans Symbols</vt:lpstr>
      <vt:lpstr>Constantia</vt:lpstr>
      <vt:lpstr>Flyt</vt:lpstr>
      <vt:lpstr>Flyt</vt:lpstr>
      <vt:lpstr>PowerPoint-presentasjon</vt:lpstr>
      <vt:lpstr>Basic principle for the concept of using a point absorber</vt:lpstr>
      <vt:lpstr>PowerPoint-presentasjon</vt:lpstr>
      <vt:lpstr>Direct connection to local grid</vt:lpstr>
      <vt:lpstr>PowerPoint-presentasjon</vt:lpstr>
      <vt:lpstr> Wave Power – a long story</vt:lpstr>
      <vt:lpstr>Examples - Results of rough weather  </vt:lpstr>
      <vt:lpstr>Storm Buoy automatically lowers at extreme weather, regulates for tides and adjusts the ballast tank for optimal resonance with wave amplitudes.</vt:lpstr>
      <vt:lpstr> Business idea</vt:lpstr>
      <vt:lpstr>PowerPoint-presentasjon</vt:lpstr>
      <vt:lpstr> Solution provided by OCE</vt:lpstr>
      <vt:lpstr>Component for better control of green energy production</vt:lpstr>
      <vt:lpstr>Market</vt:lpstr>
      <vt:lpstr>Potential customers</vt:lpstr>
      <vt:lpstr> Partner strategy</vt:lpstr>
      <vt:lpstr>Product overview</vt:lpstr>
      <vt:lpstr>Product overview</vt:lpstr>
      <vt:lpstr>Small scale system – the Svalbard Class</vt:lpstr>
      <vt:lpstr>Large scale  – the Balanced System with Storm Buoy</vt:lpstr>
      <vt:lpstr>Large scale  – the Balanced System with Storm Buoy</vt:lpstr>
      <vt:lpstr>Patents</vt:lpstr>
      <vt:lpstr> Economy (example large scale park on Canary Island)</vt:lpstr>
      <vt:lpstr> Potential</vt:lpstr>
      <vt:lpstr>Experience at OCE founders:</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cp:lastModifiedBy>Åse-Berit Jamne</cp:lastModifiedBy>
  <cp:revision>7</cp:revision>
  <dcterms:modified xsi:type="dcterms:W3CDTF">2019-10-03T05:09:52Z</dcterms:modified>
</cp:coreProperties>
</file>